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353" r:id="rId2"/>
    <p:sldId id="409" r:id="rId3"/>
    <p:sldId id="395" r:id="rId4"/>
    <p:sldId id="341" r:id="rId5"/>
    <p:sldId id="345" r:id="rId6"/>
    <p:sldId id="346" r:id="rId7"/>
    <p:sldId id="347" r:id="rId8"/>
    <p:sldId id="348" r:id="rId9"/>
    <p:sldId id="349" r:id="rId10"/>
    <p:sldId id="355" r:id="rId11"/>
    <p:sldId id="356" r:id="rId12"/>
    <p:sldId id="357" r:id="rId13"/>
    <p:sldId id="350" r:id="rId14"/>
    <p:sldId id="385" r:id="rId15"/>
    <p:sldId id="394" r:id="rId16"/>
    <p:sldId id="388" r:id="rId17"/>
    <p:sldId id="389" r:id="rId18"/>
    <p:sldId id="390" r:id="rId19"/>
    <p:sldId id="391" r:id="rId20"/>
    <p:sldId id="423" r:id="rId21"/>
    <p:sldId id="413" r:id="rId22"/>
    <p:sldId id="421" r:id="rId23"/>
    <p:sldId id="422" r:id="rId24"/>
    <p:sldId id="420" r:id="rId25"/>
    <p:sldId id="419" r:id="rId26"/>
    <p:sldId id="418" r:id="rId27"/>
    <p:sldId id="410" r:id="rId28"/>
    <p:sldId id="412" r:id="rId29"/>
    <p:sldId id="411" r:id="rId30"/>
    <p:sldId id="415" r:id="rId31"/>
    <p:sldId id="414" r:id="rId32"/>
    <p:sldId id="417" r:id="rId33"/>
    <p:sldId id="384" r:id="rId34"/>
    <p:sldId id="408" r:id="rId35"/>
    <p:sldId id="407" r:id="rId36"/>
    <p:sldId id="381" r:id="rId37"/>
    <p:sldId id="396" r:id="rId38"/>
    <p:sldId id="361" r:id="rId39"/>
    <p:sldId id="362" r:id="rId40"/>
    <p:sldId id="363" r:id="rId41"/>
    <p:sldId id="368" r:id="rId42"/>
    <p:sldId id="369" r:id="rId43"/>
    <p:sldId id="364" r:id="rId44"/>
    <p:sldId id="365" r:id="rId45"/>
    <p:sldId id="366" r:id="rId46"/>
    <p:sldId id="371" r:id="rId47"/>
    <p:sldId id="380" r:id="rId48"/>
    <p:sldId id="374" r:id="rId49"/>
    <p:sldId id="403" r:id="rId50"/>
    <p:sldId id="375" r:id="rId51"/>
    <p:sldId id="376" r:id="rId52"/>
    <p:sldId id="377" r:id="rId53"/>
    <p:sldId id="378" r:id="rId54"/>
    <p:sldId id="379" r:id="rId55"/>
    <p:sldId id="406" r:id="rId56"/>
    <p:sldId id="405" r:id="rId57"/>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08" autoAdjust="0"/>
    <p:restoredTop sz="79137" autoAdjust="0"/>
  </p:normalViewPr>
  <p:slideViewPr>
    <p:cSldViewPr>
      <p:cViewPr>
        <p:scale>
          <a:sx n="93" d="100"/>
          <a:sy n="93" d="100"/>
        </p:scale>
        <p:origin x="-990" y="192"/>
      </p:cViewPr>
      <p:guideLst>
        <p:guide orient="horz" pos="2160"/>
        <p:guide pos="2880"/>
      </p:guideLst>
    </p:cSldViewPr>
  </p:slideViewPr>
  <p:outlineViewPr>
    <p:cViewPr>
      <p:scale>
        <a:sx n="33" d="100"/>
        <a:sy n="33" d="100"/>
      </p:scale>
      <p:origin x="0" y="1704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472"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atin typeface="Arial" charset="0"/>
              </a:defRPr>
            </a:lvl1pPr>
          </a:lstStyle>
          <a:p>
            <a:pPr>
              <a:defRPr/>
            </a:pPr>
            <a:fld id="{EA37E8BC-0E55-44D5-B883-1E24352EFF84}" type="datetimeFigureOut">
              <a:rPr lang="en-US"/>
              <a:pPr>
                <a:defRPr/>
              </a:pPr>
              <a:t>10/27/2011</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atin typeface="Arial" charset="0"/>
              </a:defRPr>
            </a:lvl1pPr>
          </a:lstStyle>
          <a:p>
            <a:pPr>
              <a:defRPr/>
            </a:pPr>
            <a:fld id="{44A8C9B6-F0CB-4145-90EF-9E60BCB2A6EF}" type="slidenum">
              <a:rPr lang="en-US"/>
              <a:pPr>
                <a:defRPr/>
              </a:pPr>
              <a:t>‹#›</a:t>
            </a:fld>
            <a:endParaRPr lang="en-US" dirty="0"/>
          </a:p>
        </p:txBody>
      </p:sp>
    </p:spTree>
    <p:extLst>
      <p:ext uri="{BB962C8B-B14F-4D97-AF65-F5344CB8AC3E}">
        <p14:creationId xmlns:p14="http://schemas.microsoft.com/office/powerpoint/2010/main" val="16662200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atin typeface="Arial" charset="0"/>
              </a:defRPr>
            </a:lvl1pPr>
          </a:lstStyle>
          <a:p>
            <a:pPr>
              <a:defRPr/>
            </a:pPr>
            <a:fld id="{586D17D0-59C1-42A1-A917-8522AD4987B5}" type="datetimeFigureOut">
              <a:rPr lang="en-US"/>
              <a:pPr>
                <a:defRPr/>
              </a:pPr>
              <a:t>10/27/2011</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atin typeface="Arial" charset="0"/>
              </a:defRPr>
            </a:lvl1pPr>
          </a:lstStyle>
          <a:p>
            <a:pPr>
              <a:defRPr/>
            </a:pPr>
            <a:fld id="{C9716A62-3B2A-433B-9346-E265C7B87AA8}" type="slidenum">
              <a:rPr lang="en-US"/>
              <a:pPr>
                <a:defRPr/>
              </a:pPr>
              <a:t>‹#›</a:t>
            </a:fld>
            <a:endParaRPr lang="en-US" dirty="0"/>
          </a:p>
        </p:txBody>
      </p:sp>
    </p:spTree>
    <p:extLst>
      <p:ext uri="{BB962C8B-B14F-4D97-AF65-F5344CB8AC3E}">
        <p14:creationId xmlns:p14="http://schemas.microsoft.com/office/powerpoint/2010/main" val="26472296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We need to expose, more student to a successful CAD-CAM-CNC experience, QuickPart is an instant success module that answers the question. </a:t>
            </a:r>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48E05E-FD44-44AF-A2A5-8B10AB550E2B}"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Instructor can customize, parameters to fit their program, it is set up to work immediately, but if the instructors want to </a:t>
            </a:r>
            <a:r>
              <a:rPr lang="en-US" dirty="0" smtClean="0">
                <a:solidFill>
                  <a:srgbClr val="C00000"/>
                </a:solidFill>
              </a:rPr>
              <a:t>customize it to their curriculum or machine needs, no problem.</a:t>
            </a:r>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CA7E6B-E079-45D9-B870-FE8A96FA51C7}" type="slidenum">
              <a:rPr lang="en-US" smtClean="0"/>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PDF guides Installation and instructor.</a:t>
            </a:r>
          </a:p>
          <a:p>
            <a:r>
              <a:rPr lang="en-US" dirty="0" smtClean="0"/>
              <a:t>Complete narrated videos on entire process of Contour and Engrave options as well as Teacher configuration.</a:t>
            </a:r>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4AB5A8-1EB5-48A1-8BC8-9CB1AEC5FBC1}" type="slidenum">
              <a:rPr lang="en-US" smtClean="0"/>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Setup Sheets, allow the student’s to work independently, once done the run the setup sheet, and hand it to the instructor, with it the machine can be setup and run with out fear.</a:t>
            </a:r>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6FAD28-F6B6-425A-A93B-82A5E2C138E4}" type="slidenum">
              <a:rPr lang="en-US" smtClean="0"/>
              <a:pPr/>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716A62-3B2A-433B-9346-E265C7B87AA8}" type="slidenum">
              <a:rPr lang="en-US" smtClean="0"/>
              <a:pPr>
                <a:defRPr/>
              </a:pPr>
              <a:t>13</a:t>
            </a:fld>
            <a:endParaRPr lang="en-US" dirty="0"/>
          </a:p>
        </p:txBody>
      </p:sp>
    </p:spTree>
    <p:extLst>
      <p:ext uri="{BB962C8B-B14F-4D97-AF65-F5344CB8AC3E}">
        <p14:creationId xmlns:p14="http://schemas.microsoft.com/office/powerpoint/2010/main" val="1375691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We need to expose, more student to a successful CAD-CAM-CNC experience, QuickPart is an instant success module that answers the question. </a:t>
            </a:r>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A79D14-DFE2-4C39-BB53-4621D79767EF}" type="slidenum">
              <a:rPr lang="en-US" smtClean="0"/>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We need to expose, more student to a successful CAD-CAM-CNC experience, QuickPart is an instant success module that answers the question. </a:t>
            </a:r>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DEE63D-39CB-4E4F-8AFD-F6B298F942C6}" type="slidenum">
              <a:rPr lang="en-US" smtClean="0"/>
              <a:pPr/>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New Art tool paths, allow you to cut faster and better, producing better parts faster</a:t>
            </a:r>
          </a:p>
          <a:p>
            <a:r>
              <a:rPr lang="en-US" dirty="0" smtClean="0"/>
              <a:t>These new toolpaths allow you to contain the toolpath to a selected boundary, rather than cutting an entire surface. </a:t>
            </a:r>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C5E8C7-9105-4C1A-9F85-8DDE79F2AA8E}" type="slidenum">
              <a:rPr lang="en-US" smtClean="0"/>
              <a:pPr/>
              <a:t>16</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Use Copy and Paste functions to build libraries and motivate students.</a:t>
            </a:r>
          </a:p>
          <a:p>
            <a:endParaRPr lang="en-US" dirty="0"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DDA275-479A-472F-BEC7-1F8A1D09CFDB}" type="slidenum">
              <a:rPr lang="en-US" smtClean="0"/>
              <a:pPr/>
              <a:t>17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Have students create libraries of fonts, art, jewelry components, sports and school logos to paste into projects</a:t>
            </a:r>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16C83D-D582-428E-9318-67F8AB0BF554}" type="slidenum">
              <a:rPr lang="en-US" smtClean="0"/>
              <a:pPr/>
              <a:t>18</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Here is how the process works</a:t>
            </a:r>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713F76-BFFE-4826-A38F-02ED89AEF28E}" type="slidenum">
              <a:rPr lang="en-US" smtClean="0"/>
              <a:pPr/>
              <a:t>19</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Art introduction video, click on graphic</a:t>
            </a:r>
          </a:p>
          <a:p>
            <a:endParaRPr lang="en-US" dirty="0"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9E2B63-B681-4548-AE06-30114F08611B}" type="slidenum">
              <a:rPr lang="en-US" smtClean="0"/>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Libraries can be applied to different projects, Christmas tree ornaments, pendants, signage, etc.</a:t>
            </a:r>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CB7096-8D95-422C-8DC2-4F871B7B8C0F}" type="slidenum">
              <a:rPr lang="en-US" smtClean="0"/>
              <a:pPr/>
              <a:t>20</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Here is how the process works</a:t>
            </a:r>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713F76-BFFE-4826-A38F-02ED89AEF28E}" type="slidenum">
              <a:rPr lang="en-US" smtClean="0"/>
              <a:pPr/>
              <a:t>21</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Here is how the process works</a:t>
            </a:r>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713F76-BFFE-4826-A38F-02ED89AEF28E}" type="slidenum">
              <a:rPr lang="en-US" smtClean="0"/>
              <a:pPr/>
              <a:t>22</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Here is how the process works</a:t>
            </a:r>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713F76-BFFE-4826-A38F-02ED89AEF28E}" type="slidenum">
              <a:rPr lang="en-US" smtClean="0"/>
              <a:pPr/>
              <a:t>23</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Here is how the process works</a:t>
            </a:r>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713F76-BFFE-4826-A38F-02ED89AEF28E}" type="slidenum">
              <a:rPr lang="en-US" smtClean="0"/>
              <a:pPr/>
              <a:t>24</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Here is how the process works</a:t>
            </a:r>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713F76-BFFE-4826-A38F-02ED89AEF28E}" type="slidenum">
              <a:rPr lang="en-US" smtClean="0"/>
              <a:pPr/>
              <a:t>25</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Here is how the process works</a:t>
            </a:r>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713F76-BFFE-4826-A38F-02ED89AEF28E}" type="slidenum">
              <a:rPr lang="en-US" smtClean="0"/>
              <a:pPr/>
              <a:t>26</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Here is how the process works</a:t>
            </a:r>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713F76-BFFE-4826-A38F-02ED89AEF28E}" type="slidenum">
              <a:rPr lang="en-US" smtClean="0"/>
              <a:pPr/>
              <a:t>27</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Here is how the process works</a:t>
            </a:r>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713F76-BFFE-4826-A38F-02ED89AEF28E}" type="slidenum">
              <a:rPr lang="en-US" smtClean="0"/>
              <a:pPr/>
              <a:t>28</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Here is how the process works</a:t>
            </a:r>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713F76-BFFE-4826-A38F-02ED89AEF28E}" type="slidenum">
              <a:rPr lang="en-US" smtClean="0"/>
              <a:pPr/>
              <a:t>29</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Art introduction video, click on graphic</a:t>
            </a:r>
          </a:p>
          <a:p>
            <a:endParaRPr lang="en-US" dirty="0"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9E2B63-B681-4548-AE06-30114F08611B}" type="slidenum">
              <a:rPr lang="en-US" smtClean="0"/>
              <a:pPr/>
              <a:t>3</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Here is how the process works</a:t>
            </a:r>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713F76-BFFE-4826-A38F-02ED89AEF28E}" type="slidenum">
              <a:rPr lang="en-US" smtClean="0"/>
              <a:pPr/>
              <a:t>30</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Here is how the process works</a:t>
            </a:r>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713F76-BFFE-4826-A38F-02ED89AEF28E}" type="slidenum">
              <a:rPr lang="en-US" smtClean="0"/>
              <a:pPr/>
              <a:t>31</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Here is how the process works</a:t>
            </a:r>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713F76-BFFE-4826-A38F-02ED89AEF28E}" type="slidenum">
              <a:rPr lang="en-US" smtClean="0"/>
              <a:pPr/>
              <a:t>32</a:t>
            </a:fld>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HLE motivates and excites students, by letting them work at home on their own projects, they can go farther and faster.</a:t>
            </a:r>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41155F-C6E0-4201-8B0C-36788C306F3C}" type="slidenum">
              <a:rPr lang="en-US" smtClean="0"/>
              <a:pPr/>
              <a:t>33</a:t>
            </a:fld>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Art introduction video, click on graphic</a:t>
            </a:r>
          </a:p>
          <a:p>
            <a:endParaRPr lang="en-US" dirty="0"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9E2B63-B681-4548-AE06-30114F08611B}" type="slidenum">
              <a:rPr lang="en-US" smtClean="0"/>
              <a:pPr/>
              <a:t>34</a:t>
            </a:fld>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HLE motivates and excites students, by letting them work at home on their own projects, they can go farther and faster.</a:t>
            </a:r>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41155F-C6E0-4201-8B0C-36788C306F3C}" type="slidenum">
              <a:rPr lang="en-US" smtClean="0"/>
              <a:pPr/>
              <a:t>35</a:t>
            </a:fld>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716A62-3B2A-433B-9346-E265C7B87AA8}" type="slidenum">
              <a:rPr lang="en-US" smtClean="0"/>
              <a:pPr>
                <a:defRPr/>
              </a:pPr>
              <a:t>36</a:t>
            </a:fld>
            <a:endParaRPr lang="en-US" dirty="0"/>
          </a:p>
        </p:txBody>
      </p:sp>
    </p:spTree>
    <p:extLst>
      <p:ext uri="{BB962C8B-B14F-4D97-AF65-F5344CB8AC3E}">
        <p14:creationId xmlns:p14="http://schemas.microsoft.com/office/powerpoint/2010/main" val="15647979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Mastercam U teaches best practice and procedures using the most current release of Mastercam. </a:t>
            </a:r>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CFFE8C-B9E5-47D9-AAC9-155A4034CE5F}" type="slidenum">
              <a:rPr lang="en-US" smtClean="0"/>
              <a:pPr/>
              <a:t>37</a:t>
            </a:fld>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716A62-3B2A-433B-9346-E265C7B87AA8}" type="slidenum">
              <a:rPr lang="en-US" smtClean="0"/>
              <a:pPr>
                <a:defRPr/>
              </a:pPr>
              <a:t>38</a:t>
            </a:fld>
            <a:endParaRPr lang="en-US" dirty="0"/>
          </a:p>
        </p:txBody>
      </p:sp>
    </p:spTree>
    <p:extLst>
      <p:ext uri="{BB962C8B-B14F-4D97-AF65-F5344CB8AC3E}">
        <p14:creationId xmlns:p14="http://schemas.microsoft.com/office/powerpoint/2010/main" val="11409901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716A62-3B2A-433B-9346-E265C7B87AA8}" type="slidenum">
              <a:rPr lang="en-US" smtClean="0"/>
              <a:pPr>
                <a:defRPr/>
              </a:pPr>
              <a:t>39</a:t>
            </a:fld>
            <a:endParaRPr lang="en-US" dirty="0"/>
          </a:p>
        </p:txBody>
      </p:sp>
    </p:spTree>
    <p:extLst>
      <p:ext uri="{BB962C8B-B14F-4D97-AF65-F5344CB8AC3E}">
        <p14:creationId xmlns:p14="http://schemas.microsoft.com/office/powerpoint/2010/main" val="1770785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FDB41C-23B0-4A32-9E03-DA4D2AE932A9}" type="slidenum">
              <a:rPr lang="en-US" smtClean="0"/>
              <a:pPr/>
              <a:t>4</a:t>
            </a:fld>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716A62-3B2A-433B-9346-E265C7B87AA8}" type="slidenum">
              <a:rPr lang="en-US" smtClean="0"/>
              <a:pPr>
                <a:defRPr/>
              </a:pPr>
              <a:t>40</a:t>
            </a:fld>
            <a:endParaRPr lang="en-US" dirty="0"/>
          </a:p>
        </p:txBody>
      </p:sp>
    </p:spTree>
    <p:extLst>
      <p:ext uri="{BB962C8B-B14F-4D97-AF65-F5344CB8AC3E}">
        <p14:creationId xmlns:p14="http://schemas.microsoft.com/office/powerpoint/2010/main" val="15432439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716A62-3B2A-433B-9346-E265C7B87AA8}" type="slidenum">
              <a:rPr lang="en-US" smtClean="0"/>
              <a:pPr>
                <a:defRPr/>
              </a:pPr>
              <a:t>41</a:t>
            </a:fld>
            <a:endParaRPr lang="en-US" dirty="0"/>
          </a:p>
        </p:txBody>
      </p:sp>
    </p:spTree>
    <p:extLst>
      <p:ext uri="{BB962C8B-B14F-4D97-AF65-F5344CB8AC3E}">
        <p14:creationId xmlns:p14="http://schemas.microsoft.com/office/powerpoint/2010/main" val="27535884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MastercamU also is used for Work Force Development</a:t>
            </a:r>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D37C8A-9535-4ADD-8D53-EDC50C156829}" type="slidenum">
              <a:rPr lang="en-US" smtClean="0"/>
              <a:pPr/>
              <a:t>42</a:t>
            </a:fld>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Certificate of completion with score of below 80%</a:t>
            </a:r>
          </a:p>
          <a:p>
            <a:r>
              <a:rPr lang="en-US" dirty="0" smtClean="0"/>
              <a:t>80% and greater, Associate Certification</a:t>
            </a:r>
          </a:p>
          <a:p>
            <a:r>
              <a:rPr lang="en-US" dirty="0" smtClean="0"/>
              <a:t>8% and the application test, Academic Certification</a:t>
            </a:r>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EF9208-5B5B-40C5-9548-76D6D92BFF54}" type="slidenum">
              <a:rPr lang="en-US" smtClean="0"/>
              <a:pPr/>
              <a:t>43</a:t>
            </a:fld>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716A62-3B2A-433B-9346-E265C7B87AA8}" type="slidenum">
              <a:rPr lang="en-US" smtClean="0"/>
              <a:pPr>
                <a:defRPr/>
              </a:pPr>
              <a:t>44</a:t>
            </a:fld>
            <a:endParaRPr lang="en-US" dirty="0"/>
          </a:p>
        </p:txBody>
      </p:sp>
    </p:spTree>
    <p:extLst>
      <p:ext uri="{BB962C8B-B14F-4D97-AF65-F5344CB8AC3E}">
        <p14:creationId xmlns:p14="http://schemas.microsoft.com/office/powerpoint/2010/main" val="92946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716A62-3B2A-433B-9346-E265C7B87AA8}" type="slidenum">
              <a:rPr lang="en-US" smtClean="0"/>
              <a:pPr>
                <a:defRPr/>
              </a:pPr>
              <a:t>45</a:t>
            </a:fld>
            <a:endParaRPr lang="en-US" dirty="0"/>
          </a:p>
        </p:txBody>
      </p:sp>
    </p:spTree>
    <p:extLst>
      <p:ext uri="{BB962C8B-B14F-4D97-AF65-F5344CB8AC3E}">
        <p14:creationId xmlns:p14="http://schemas.microsoft.com/office/powerpoint/2010/main" val="41910131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Technical Program students, and take Mill Design and Toolpath and Principles for Machining at the same time.</a:t>
            </a:r>
          </a:p>
          <a:p>
            <a:endParaRPr lang="en-US" dirty="0" smtClean="0"/>
          </a:p>
          <a:p>
            <a:r>
              <a:rPr lang="en-US" dirty="0" smtClean="0"/>
              <a:t>High school students could take Principles for Machining then Mill Design and Toolpaths</a:t>
            </a:r>
          </a:p>
          <a:p>
            <a:endParaRPr lang="en-US" dirty="0" smtClean="0"/>
          </a:p>
          <a:p>
            <a:r>
              <a:rPr lang="en-US" dirty="0" smtClean="0"/>
              <a:t>Dual Credit, as the high schools are taking the same course, the Technical School could offer dual credit. </a:t>
            </a:r>
          </a:p>
          <a:p>
            <a:endParaRPr lang="en-US" dirty="0" smtClean="0"/>
          </a:p>
          <a:p>
            <a:r>
              <a:rPr lang="en-US" dirty="0" smtClean="0"/>
              <a:t>If the Tech student wants to go further, and the class is not offered , then they just need to take the next course, as independent study, </a:t>
            </a:r>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A0E18B-3BF9-4682-8DD4-383469F15448}" type="slidenum">
              <a:rPr lang="en-US" smtClean="0"/>
              <a:pPr/>
              <a:t>46</a:t>
            </a:fld>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716A62-3B2A-433B-9346-E265C7B87AA8}" type="slidenum">
              <a:rPr lang="en-US" smtClean="0"/>
              <a:pPr>
                <a:defRPr/>
              </a:pPr>
              <a:t>47</a:t>
            </a:fld>
            <a:endParaRPr lang="en-US" dirty="0"/>
          </a:p>
        </p:txBody>
      </p:sp>
    </p:spTree>
    <p:extLst>
      <p:ext uri="{BB962C8B-B14F-4D97-AF65-F5344CB8AC3E}">
        <p14:creationId xmlns:p14="http://schemas.microsoft.com/office/powerpoint/2010/main" val="39112788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716A62-3B2A-433B-9346-E265C7B87AA8}" type="slidenum">
              <a:rPr lang="en-US" smtClean="0"/>
              <a:pPr>
                <a:defRPr/>
              </a:pPr>
              <a:t>48</a:t>
            </a:fld>
            <a:endParaRPr lang="en-US" dirty="0"/>
          </a:p>
        </p:txBody>
      </p:sp>
    </p:spTree>
    <p:extLst>
      <p:ext uri="{BB962C8B-B14F-4D97-AF65-F5344CB8AC3E}">
        <p14:creationId xmlns:p14="http://schemas.microsoft.com/office/powerpoint/2010/main" val="23315063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716A62-3B2A-433B-9346-E265C7B87AA8}" type="slidenum">
              <a:rPr lang="en-US" smtClean="0"/>
              <a:pPr>
                <a:defRPr/>
              </a:pPr>
              <a:t>49</a:t>
            </a:fld>
            <a:endParaRPr lang="en-US" dirty="0"/>
          </a:p>
        </p:txBody>
      </p:sp>
    </p:spTree>
    <p:extLst>
      <p:ext uri="{BB962C8B-B14F-4D97-AF65-F5344CB8AC3E}">
        <p14:creationId xmlns:p14="http://schemas.microsoft.com/office/powerpoint/2010/main" val="331822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Cutter traces the artwork geometry.</a:t>
            </a:r>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9B2E20-7E39-4745-A1BA-1606F90F1A88}" type="slidenum">
              <a:rPr lang="en-US" smtClean="0"/>
              <a:pPr/>
              <a:t>5</a:t>
            </a:fld>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716A62-3B2A-433B-9346-E265C7B87AA8}" type="slidenum">
              <a:rPr lang="en-US" smtClean="0"/>
              <a:pPr>
                <a:defRPr/>
              </a:pPr>
              <a:t>50</a:t>
            </a:fld>
            <a:endParaRPr lang="en-US" dirty="0"/>
          </a:p>
        </p:txBody>
      </p:sp>
    </p:spTree>
    <p:extLst>
      <p:ext uri="{BB962C8B-B14F-4D97-AF65-F5344CB8AC3E}">
        <p14:creationId xmlns:p14="http://schemas.microsoft.com/office/powerpoint/2010/main" val="29450583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716A62-3B2A-433B-9346-E265C7B87AA8}" type="slidenum">
              <a:rPr lang="en-US" smtClean="0"/>
              <a:pPr>
                <a:defRPr/>
              </a:pPr>
              <a:t>51</a:t>
            </a:fld>
            <a:endParaRPr lang="en-US" dirty="0"/>
          </a:p>
        </p:txBody>
      </p:sp>
    </p:spTree>
    <p:extLst>
      <p:ext uri="{BB962C8B-B14F-4D97-AF65-F5344CB8AC3E}">
        <p14:creationId xmlns:p14="http://schemas.microsoft.com/office/powerpoint/2010/main" val="38619564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716A62-3B2A-433B-9346-E265C7B87AA8}" type="slidenum">
              <a:rPr lang="en-US" smtClean="0"/>
              <a:pPr>
                <a:defRPr/>
              </a:pPr>
              <a:t>52</a:t>
            </a:fld>
            <a:endParaRPr lang="en-US" dirty="0"/>
          </a:p>
        </p:txBody>
      </p:sp>
    </p:spTree>
    <p:extLst>
      <p:ext uri="{BB962C8B-B14F-4D97-AF65-F5344CB8AC3E}">
        <p14:creationId xmlns:p14="http://schemas.microsoft.com/office/powerpoint/2010/main" val="40767984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716A62-3B2A-433B-9346-E265C7B87AA8}" type="slidenum">
              <a:rPr lang="en-US" smtClean="0"/>
              <a:pPr>
                <a:defRPr/>
              </a:pPr>
              <a:t>53</a:t>
            </a:fld>
            <a:endParaRPr lang="en-US" dirty="0"/>
          </a:p>
        </p:txBody>
      </p:sp>
    </p:spTree>
    <p:extLst>
      <p:ext uri="{BB962C8B-B14F-4D97-AF65-F5344CB8AC3E}">
        <p14:creationId xmlns:p14="http://schemas.microsoft.com/office/powerpoint/2010/main" val="37848466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716A62-3B2A-433B-9346-E265C7B87AA8}" type="slidenum">
              <a:rPr lang="en-US" smtClean="0"/>
              <a:pPr>
                <a:defRPr/>
              </a:pPr>
              <a:t>54</a:t>
            </a:fld>
            <a:endParaRPr lang="en-US" dirty="0"/>
          </a:p>
        </p:txBody>
      </p:sp>
    </p:spTree>
    <p:extLst>
      <p:ext uri="{BB962C8B-B14F-4D97-AF65-F5344CB8AC3E}">
        <p14:creationId xmlns:p14="http://schemas.microsoft.com/office/powerpoint/2010/main" val="37799492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DE3F72-0DCF-4AD6-8DC1-B6BFE891F63E}" type="slidenum">
              <a:rPr lang="en-US" smtClean="0"/>
              <a:pPr/>
              <a:t>55</a:t>
            </a:fld>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D6B675-0AA5-467C-A80E-455F9EA7BD95}" type="slidenum">
              <a:rPr lang="en-US" smtClean="0"/>
              <a:pPr/>
              <a:t>56</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Notice how the walls taper, old world master carver look. </a:t>
            </a:r>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66A034-2337-4A2E-BADC-A3C8026D8AB7}" type="slidenum">
              <a:rPr lang="en-US" smtClean="0"/>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Gives you and old world master craftsman look</a:t>
            </a:r>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EAB3E1-E051-4C86-8D8E-ED9C4A1E0BF8}" type="slidenum">
              <a:rPr lang="en-US" smtClean="0"/>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Engrave uses a V-cutter to get inside sharp corners, the toolpath ramps the cutter out of the stock on corners to give it a crisp sharp look</a:t>
            </a:r>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AEDB77-C19A-421B-8336-757224173042}" type="slidenum">
              <a:rPr lang="en-US" smtClean="0"/>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Here we see the different looks that can be achieved.</a:t>
            </a:r>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3DDA3C-1D72-4E61-BD70-9BC369D12459}" type="slidenum">
              <a:rPr lang="en-US" smtClean="0"/>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458200" cy="886617"/>
          </a:xfrm>
          <a:prstGeom prst="rect">
            <a:avLst/>
          </a:prstGeom>
        </p:spPr>
        <p:txBody>
          <a:bodyPr/>
          <a:lstStyle>
            <a:lvl1pPr>
              <a:defRPr sz="3900" b="0" baseline="0">
                <a:solidFill>
                  <a:srgbClr val="800000"/>
                </a:solidFill>
              </a:defRPr>
            </a:lvl1pPr>
          </a:lstStyle>
          <a:p>
            <a:r>
              <a:rPr lang="en-US" dirty="0" smtClean="0"/>
              <a:t>Click to edit Master title</a:t>
            </a:r>
            <a:endParaRPr lang="en-US" dirty="0"/>
          </a:p>
        </p:txBody>
      </p:sp>
      <p:sp>
        <p:nvSpPr>
          <p:cNvPr id="3" name="Content Placeholder 2"/>
          <p:cNvSpPr>
            <a:spLocks noGrp="1"/>
          </p:cNvSpPr>
          <p:nvPr>
            <p:ph idx="1"/>
          </p:nvPr>
        </p:nvSpPr>
        <p:spPr>
          <a:xfrm>
            <a:off x="1143000" y="1371600"/>
            <a:ext cx="7772400" cy="50292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1371600"/>
            <a:ext cx="7772400" cy="4754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endParaRPr lang="en-US" dirty="0"/>
          </a:p>
        </p:txBody>
      </p:sp>
      <p:sp>
        <p:nvSpPr>
          <p:cNvPr id="5" name="Footer Placeholder 4"/>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en-US" dirty="0"/>
          </a:p>
        </p:txBody>
      </p:sp>
      <p:sp>
        <p:nvSpPr>
          <p:cNvPr id="6" name="Slide Number Placeholder 5"/>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defRPr>
            </a:lvl1pPr>
          </a:lstStyle>
          <a:p>
            <a:pPr>
              <a:defRPr/>
            </a:pPr>
            <a:fld id="{85904F4F-42C5-42D1-AAEC-A0B4A9E996A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endParaRPr lang="en-US" dirty="0"/>
          </a:p>
        </p:txBody>
      </p:sp>
      <p:sp>
        <p:nvSpPr>
          <p:cNvPr id="5" name="Footer Placeholder 4"/>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en-US" dirty="0"/>
          </a:p>
        </p:txBody>
      </p:sp>
      <p:sp>
        <p:nvSpPr>
          <p:cNvPr id="6" name="Slide Number Placeholder 5"/>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defRPr>
            </a:lvl1pPr>
          </a:lstStyle>
          <a:p>
            <a:pPr>
              <a:defRPr/>
            </a:pPr>
            <a:fld id="{540F9342-0B4B-4F93-96EB-89D2B2E0F261}"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8382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95400"/>
            <a:ext cx="8077200" cy="24003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3400" y="3848100"/>
            <a:ext cx="8077200" cy="24003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endParaRPr lang="en-US" dirty="0"/>
          </a:p>
        </p:txBody>
      </p:sp>
      <p:sp>
        <p:nvSpPr>
          <p:cNvPr id="5" name="Footer Placeholder 4"/>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en-US" dirty="0"/>
          </a:p>
        </p:txBody>
      </p:sp>
      <p:sp>
        <p:nvSpPr>
          <p:cNvPr id="6" name="Slide Number Placeholder 5"/>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defRPr>
            </a:lvl1pPr>
          </a:lstStyle>
          <a:p>
            <a:pPr>
              <a:defRPr/>
            </a:pPr>
            <a:fld id="{BC7F4F81-9790-4EA3-A4A1-1D6226842FB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endParaRPr lang="en-US" dirty="0"/>
          </a:p>
        </p:txBody>
      </p:sp>
      <p:sp>
        <p:nvSpPr>
          <p:cNvPr id="5" name="Footer Placeholder 4"/>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en-US" dirty="0"/>
          </a:p>
        </p:txBody>
      </p:sp>
      <p:sp>
        <p:nvSpPr>
          <p:cNvPr id="6" name="Slide Number Placeholder 5"/>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defRPr>
            </a:lvl1pPr>
          </a:lstStyle>
          <a:p>
            <a:pPr>
              <a:defRPr/>
            </a:pPr>
            <a:fld id="{029544EC-9FE9-4D2B-BB12-C11E6DE66B7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defRPr>
            </a:lvl1pPr>
          </a:lstStyle>
          <a:p>
            <a:pPr>
              <a:defRPr/>
            </a:pPr>
            <a:fld id="{EB982030-723E-46CA-B3A1-807D6CEAE40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noChangeArrowheads="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endParaRPr lang="en-US" dirty="0"/>
          </a:p>
        </p:txBody>
      </p:sp>
      <p:sp>
        <p:nvSpPr>
          <p:cNvPr id="8" name="Footer Placeholder 7"/>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en-US" dirty="0"/>
          </a:p>
        </p:txBody>
      </p:sp>
      <p:sp>
        <p:nvSpPr>
          <p:cNvPr id="9" name="Slide Number Placeholder 8"/>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defRPr>
            </a:lvl1pPr>
          </a:lstStyle>
          <a:p>
            <a:pPr>
              <a:defRPr/>
            </a:pPr>
            <a:fld id="{AFA9400A-843D-49DA-BB7F-0F5BF846FF7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a:prstGeom prst="rect">
            <a:avLst/>
          </a:prstGeom>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endParaRPr lang="en-US" dirty="0"/>
          </a:p>
        </p:txBody>
      </p:sp>
      <p:sp>
        <p:nvSpPr>
          <p:cNvPr id="4" name="Footer Placeholder 3"/>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en-US" dirty="0"/>
          </a:p>
        </p:txBody>
      </p:sp>
      <p:sp>
        <p:nvSpPr>
          <p:cNvPr id="5" name="Slide Number Placeholder 4"/>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defRPr>
            </a:lvl1pPr>
          </a:lstStyle>
          <a:p>
            <a:pPr>
              <a:defRPr/>
            </a:pPr>
            <a:fld id="{386E62D3-D58F-4C2F-946B-8BDFBD02B65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endParaRPr lang="en-US" dirty="0"/>
          </a:p>
        </p:txBody>
      </p:sp>
      <p:sp>
        <p:nvSpPr>
          <p:cNvPr id="3" name="Footer Placeholder 2"/>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en-US" dirty="0"/>
          </a:p>
        </p:txBody>
      </p:sp>
      <p:sp>
        <p:nvSpPr>
          <p:cNvPr id="4" name="Slide Number Placeholder 3"/>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defRPr>
            </a:lvl1pPr>
          </a:lstStyle>
          <a:p>
            <a:pPr>
              <a:defRPr/>
            </a:pPr>
            <a:fld id="{1FC122A2-47B2-4837-AC9D-545F190339A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defRPr>
            </a:lvl1pPr>
          </a:lstStyle>
          <a:p>
            <a:pPr>
              <a:defRPr/>
            </a:pPr>
            <a:fld id="{3AA850B2-D0B9-42E8-B284-14189A0702D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defRPr>
            </a:lvl1pPr>
          </a:lstStyle>
          <a:p>
            <a:pPr>
              <a:defRPr/>
            </a:pPr>
            <a:fld id="{9E3F7CEB-EE27-4A0D-AE4A-E2168E1C1CF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noChangeArrowheads="1"/>
          </p:cNvPicPr>
          <p:nvPr userDrawn="1"/>
        </p:nvPicPr>
        <p:blipFill>
          <a:blip r:embed="rId14" cstate="print"/>
          <a:srcRect/>
          <a:stretch>
            <a:fillRect/>
          </a:stretch>
        </p:blipFill>
        <p:spPr bwMode="auto">
          <a:xfrm>
            <a:off x="-9525" y="-9525"/>
            <a:ext cx="9163050" cy="6877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05"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06" r:id="rId12"/>
  </p:sldLayoutIdLst>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Verdana" pitchFamily="34" charset="0"/>
        </a:defRPr>
      </a:lvl2pPr>
      <a:lvl3pPr algn="l" rtl="0" eaLnBrk="0" fontAlgn="base" hangingPunct="0">
        <a:spcBef>
          <a:spcPct val="0"/>
        </a:spcBef>
        <a:spcAft>
          <a:spcPct val="0"/>
        </a:spcAft>
        <a:defRPr sz="4400" b="1">
          <a:solidFill>
            <a:schemeClr val="tx2"/>
          </a:solidFill>
          <a:latin typeface="Verdana" pitchFamily="34" charset="0"/>
        </a:defRPr>
      </a:lvl3pPr>
      <a:lvl4pPr algn="l" rtl="0" eaLnBrk="0" fontAlgn="base" hangingPunct="0">
        <a:spcBef>
          <a:spcPct val="0"/>
        </a:spcBef>
        <a:spcAft>
          <a:spcPct val="0"/>
        </a:spcAft>
        <a:defRPr sz="4400" b="1">
          <a:solidFill>
            <a:schemeClr val="tx2"/>
          </a:solidFill>
          <a:latin typeface="Verdana" pitchFamily="34" charset="0"/>
        </a:defRPr>
      </a:lvl4pPr>
      <a:lvl5pPr algn="l" rtl="0" eaLnBrk="0" fontAlgn="base" hangingPunct="0">
        <a:spcBef>
          <a:spcPct val="0"/>
        </a:spcBef>
        <a:spcAft>
          <a:spcPct val="0"/>
        </a:spcAft>
        <a:defRPr sz="4400" b="1">
          <a:solidFill>
            <a:schemeClr val="tx2"/>
          </a:solidFill>
          <a:latin typeface="Verdana" pitchFamily="34" charset="0"/>
        </a:defRPr>
      </a:lvl5pPr>
      <a:lvl6pPr marL="457200" algn="ctr" rtl="0" fontAlgn="base">
        <a:spcBef>
          <a:spcPct val="0"/>
        </a:spcBef>
        <a:spcAft>
          <a:spcPct val="0"/>
        </a:spcAft>
        <a:defRPr sz="4400" b="1">
          <a:solidFill>
            <a:schemeClr val="tx2"/>
          </a:solidFill>
          <a:latin typeface="Verdana" pitchFamily="34" charset="0"/>
        </a:defRPr>
      </a:lvl6pPr>
      <a:lvl7pPr marL="914400" algn="ctr" rtl="0" fontAlgn="base">
        <a:spcBef>
          <a:spcPct val="0"/>
        </a:spcBef>
        <a:spcAft>
          <a:spcPct val="0"/>
        </a:spcAft>
        <a:defRPr sz="4400" b="1">
          <a:solidFill>
            <a:schemeClr val="tx2"/>
          </a:solidFill>
          <a:latin typeface="Verdana" pitchFamily="34" charset="0"/>
        </a:defRPr>
      </a:lvl7pPr>
      <a:lvl8pPr marL="1371600" algn="ctr" rtl="0" fontAlgn="base">
        <a:spcBef>
          <a:spcPct val="0"/>
        </a:spcBef>
        <a:spcAft>
          <a:spcPct val="0"/>
        </a:spcAft>
        <a:defRPr sz="4400" b="1">
          <a:solidFill>
            <a:schemeClr val="tx2"/>
          </a:solidFill>
          <a:latin typeface="Verdana" pitchFamily="34" charset="0"/>
        </a:defRPr>
      </a:lvl8pPr>
      <a:lvl9pPr marL="1828800" algn="ctr" rtl="0" fontAlgn="base">
        <a:spcBef>
          <a:spcPct val="0"/>
        </a:spcBef>
        <a:spcAft>
          <a:spcPct val="0"/>
        </a:spcAft>
        <a:defRPr sz="4400" b="1">
          <a:solidFill>
            <a:schemeClr val="tx2"/>
          </a:solidFill>
          <a:latin typeface="Verdana" pitchFamily="34" charset="0"/>
        </a:defRPr>
      </a:lvl9pPr>
    </p:titleStyle>
    <p:bodyStyle>
      <a:lvl1pPr marL="342900" indent="-342900" algn="l" rtl="0" eaLnBrk="0" fontAlgn="base" hangingPunct="0">
        <a:spcBef>
          <a:spcPct val="35000"/>
        </a:spcBef>
        <a:spcAft>
          <a:spcPct val="0"/>
        </a:spcAft>
        <a:buChar char="•"/>
        <a:defRPr sz="3200">
          <a:solidFill>
            <a:schemeClr val="tx1"/>
          </a:solidFill>
          <a:latin typeface="+mn-lt"/>
          <a:ea typeface="+mn-ea"/>
          <a:cs typeface="+mn-cs"/>
        </a:defRPr>
      </a:lvl1pPr>
      <a:lvl2pPr marL="742950" indent="-285750" algn="l" rtl="0" eaLnBrk="0" fontAlgn="base" hangingPunct="0">
        <a:spcBef>
          <a:spcPct val="35000"/>
        </a:spcBef>
        <a:spcAft>
          <a:spcPct val="0"/>
        </a:spcAft>
        <a:buChar char="–"/>
        <a:defRPr sz="2800">
          <a:solidFill>
            <a:srgbClr val="1E4649"/>
          </a:solidFill>
          <a:latin typeface="+mn-lt"/>
        </a:defRPr>
      </a:lvl2pPr>
      <a:lvl3pPr marL="1143000" indent="-228600" algn="l" rtl="0" eaLnBrk="0" fontAlgn="base" hangingPunct="0">
        <a:spcBef>
          <a:spcPct val="35000"/>
        </a:spcBef>
        <a:spcAft>
          <a:spcPct val="0"/>
        </a:spcAft>
        <a:buChar char="•"/>
        <a:defRPr sz="2400">
          <a:solidFill>
            <a:srgbClr val="1E4649"/>
          </a:solidFill>
          <a:latin typeface="+mn-lt"/>
        </a:defRPr>
      </a:lvl3pPr>
      <a:lvl4pPr marL="1600200" indent="-228600" algn="l" rtl="0" eaLnBrk="0" fontAlgn="base" hangingPunct="0">
        <a:spcBef>
          <a:spcPct val="35000"/>
        </a:spcBef>
        <a:spcAft>
          <a:spcPct val="0"/>
        </a:spcAft>
        <a:buChar char="–"/>
        <a:defRPr sz="2000">
          <a:solidFill>
            <a:srgbClr val="1E4649"/>
          </a:solidFill>
          <a:latin typeface="+mn-lt"/>
        </a:defRPr>
      </a:lvl4pPr>
      <a:lvl5pPr marL="2057400" indent="-228600" algn="l" rtl="0" eaLnBrk="0" fontAlgn="base" hangingPunct="0">
        <a:spcBef>
          <a:spcPct val="35000"/>
        </a:spcBef>
        <a:spcAft>
          <a:spcPct val="0"/>
        </a:spcAft>
        <a:buChar char="»"/>
        <a:defRPr sz="2000">
          <a:solidFill>
            <a:srgbClr val="1E4649"/>
          </a:solidFill>
          <a:latin typeface="+mn-lt"/>
        </a:defRPr>
      </a:lvl5pPr>
      <a:lvl6pPr marL="2514600" indent="-228600" algn="l" rtl="0" fontAlgn="base">
        <a:spcBef>
          <a:spcPct val="35000"/>
        </a:spcBef>
        <a:spcAft>
          <a:spcPct val="0"/>
        </a:spcAft>
        <a:buChar char="»"/>
        <a:defRPr sz="2000">
          <a:solidFill>
            <a:schemeClr val="tx1"/>
          </a:solidFill>
          <a:latin typeface="+mn-lt"/>
        </a:defRPr>
      </a:lvl6pPr>
      <a:lvl7pPr marL="2971800" indent="-228600" algn="l" rtl="0" fontAlgn="base">
        <a:spcBef>
          <a:spcPct val="35000"/>
        </a:spcBef>
        <a:spcAft>
          <a:spcPct val="0"/>
        </a:spcAft>
        <a:buChar char="»"/>
        <a:defRPr sz="2000">
          <a:solidFill>
            <a:schemeClr val="tx1"/>
          </a:solidFill>
          <a:latin typeface="+mn-lt"/>
        </a:defRPr>
      </a:lvl7pPr>
      <a:lvl8pPr marL="3429000" indent="-228600" algn="l" rtl="0" fontAlgn="base">
        <a:spcBef>
          <a:spcPct val="35000"/>
        </a:spcBef>
        <a:spcAft>
          <a:spcPct val="0"/>
        </a:spcAft>
        <a:buChar char="»"/>
        <a:defRPr sz="2000">
          <a:solidFill>
            <a:schemeClr val="tx1"/>
          </a:solidFill>
          <a:latin typeface="+mn-lt"/>
        </a:defRPr>
      </a:lvl8pPr>
      <a:lvl9pPr marL="3886200" indent="-228600" algn="l" rtl="0" fontAlgn="base">
        <a:spcBef>
          <a:spcPct val="35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04-Instructor-Config.mp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emf"/></Relationships>
</file>

<file path=ppt/slides/_rels/slide2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64.png"/><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hyperlink" Target="01-Quickpart-Promo-windows.mov"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67.png"/></Relationships>
</file>

<file path=ppt/slides/_rels/slide3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05-SummerTeacherTraining.mov"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70.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4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84.png"/><Relationship Id="rId4" Type="http://schemas.openxmlformats.org/officeDocument/2006/relationships/image" Target="../media/image83.png"/></Relationships>
</file>

<file path=ppt/slides/_rels/slide4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02-QP-Contour%20Path.mp4"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5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5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5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03-QP-Engrave%20Path.mp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28600"/>
            <a:ext cx="8458200" cy="885825"/>
          </a:xfrm>
          <a:prstGeom prst="rect">
            <a:avLst/>
          </a:prstGeom>
        </p:spPr>
        <p:txBody>
          <a:bodyPr/>
          <a:lstStyle/>
          <a:p>
            <a:pPr eaLnBrk="0" hangingPunct="0">
              <a:defRPr/>
            </a:pPr>
            <a:r>
              <a:rPr lang="en-US" sz="3900" b="1" kern="0" dirty="0">
                <a:solidFill>
                  <a:srgbClr val="800000"/>
                </a:solidFill>
                <a:latin typeface="+mj-lt"/>
                <a:ea typeface="+mj-ea"/>
                <a:cs typeface="+mj-cs"/>
              </a:rPr>
              <a:t>Recruiting </a:t>
            </a:r>
            <a:r>
              <a:rPr lang="en-US" sz="3900" b="1" kern="0" dirty="0" smtClean="0">
                <a:solidFill>
                  <a:srgbClr val="800000"/>
                </a:solidFill>
                <a:latin typeface="+mj-lt"/>
                <a:ea typeface="+mj-ea"/>
                <a:cs typeface="+mj-cs"/>
              </a:rPr>
              <a:t>Students Tools</a:t>
            </a:r>
            <a:endParaRPr lang="en-US" sz="3900" b="1" kern="0" dirty="0">
              <a:solidFill>
                <a:srgbClr val="800000"/>
              </a:solidFill>
              <a:latin typeface="+mj-lt"/>
              <a:ea typeface="+mj-ea"/>
              <a:cs typeface="+mj-cs"/>
            </a:endParaRPr>
          </a:p>
        </p:txBody>
      </p:sp>
      <p:sp>
        <p:nvSpPr>
          <p:cNvPr id="12291" name="Text Box 3"/>
          <p:cNvSpPr txBox="1">
            <a:spLocks noChangeArrowheads="1"/>
          </p:cNvSpPr>
          <p:nvPr/>
        </p:nvSpPr>
        <p:spPr bwMode="auto">
          <a:xfrm>
            <a:off x="381000" y="1676400"/>
            <a:ext cx="8305800" cy="646113"/>
          </a:xfrm>
          <a:prstGeom prst="rect">
            <a:avLst/>
          </a:prstGeom>
          <a:noFill/>
          <a:ln w="9525">
            <a:noFill/>
            <a:miter lim="800000"/>
            <a:headEnd/>
            <a:tailEnd/>
          </a:ln>
        </p:spPr>
        <p:txBody>
          <a:bodyPr>
            <a:spAutoFit/>
          </a:bodyPr>
          <a:lstStyle/>
          <a:p>
            <a:pPr algn="ctr"/>
            <a:r>
              <a:rPr lang="en-US" sz="3600" dirty="0"/>
              <a:t>Recruiting- </a:t>
            </a:r>
            <a:r>
              <a:rPr lang="en-US" sz="3600" b="1" dirty="0">
                <a:solidFill>
                  <a:srgbClr val="C00000"/>
                </a:solidFill>
              </a:rPr>
              <a:t>Get them early</a:t>
            </a:r>
          </a:p>
        </p:txBody>
      </p:sp>
      <p:sp>
        <p:nvSpPr>
          <p:cNvPr id="11" name="Text Box 7"/>
          <p:cNvSpPr txBox="1">
            <a:spLocks noChangeArrowheads="1"/>
          </p:cNvSpPr>
          <p:nvPr/>
        </p:nvSpPr>
        <p:spPr bwMode="auto">
          <a:xfrm>
            <a:off x="1447800" y="3886200"/>
            <a:ext cx="6858000" cy="1569660"/>
          </a:xfrm>
          <a:prstGeom prst="rect">
            <a:avLst/>
          </a:prstGeom>
          <a:noFill/>
          <a:ln w="9525">
            <a:noFill/>
            <a:miter lim="800000"/>
            <a:headEnd/>
            <a:tailEnd/>
          </a:ln>
          <a:effectLst/>
        </p:spPr>
        <p:txBody>
          <a:bodyPr>
            <a:spAutoFit/>
          </a:bodyPr>
          <a:lstStyle/>
          <a:p>
            <a:pPr>
              <a:defRPr/>
            </a:pPr>
            <a:r>
              <a:rPr lang="en-US" sz="3200" i="1" dirty="0">
                <a:effectLst>
                  <a:outerShdw blurRad="38100" dist="38100" dir="2700000" algn="tl">
                    <a:srgbClr val="C0C0C0"/>
                  </a:outerShdw>
                </a:effectLst>
              </a:rPr>
              <a:t>Tools </a:t>
            </a:r>
            <a:r>
              <a:rPr lang="en-US" sz="3200" b="1" i="1" dirty="0">
                <a:effectLst>
                  <a:outerShdw blurRad="38100" dist="38100" dir="2700000" algn="tl">
                    <a:srgbClr val="C0C0C0"/>
                  </a:outerShdw>
                </a:effectLst>
              </a:rPr>
              <a:t>Quick</a:t>
            </a:r>
            <a:r>
              <a:rPr lang="en-US" sz="3200" b="1" i="1" dirty="0">
                <a:solidFill>
                  <a:srgbClr val="C00000"/>
                </a:solidFill>
                <a:effectLst>
                  <a:outerShdw blurRad="38100" dist="38100" dir="2700000" algn="tl">
                    <a:srgbClr val="C0C0C0"/>
                  </a:outerShdw>
                </a:effectLst>
              </a:rPr>
              <a:t>Part </a:t>
            </a:r>
          </a:p>
          <a:p>
            <a:pPr>
              <a:defRPr/>
            </a:pPr>
            <a:r>
              <a:rPr lang="en-US" sz="3200" b="1" i="1" dirty="0">
                <a:solidFill>
                  <a:srgbClr val="C00000"/>
                </a:solidFill>
                <a:effectLst>
                  <a:outerShdw blurRad="38100" dist="38100" dir="2700000" algn="tl">
                    <a:srgbClr val="C0C0C0"/>
                  </a:outerShdw>
                </a:effectLst>
              </a:rPr>
              <a:t>Instant Success </a:t>
            </a:r>
            <a:r>
              <a:rPr lang="en-US" sz="3200" b="1" i="1" dirty="0" smtClean="0">
                <a:solidFill>
                  <a:srgbClr val="C00000"/>
                </a:solidFill>
                <a:effectLst>
                  <a:outerShdw blurRad="38100" dist="38100" dir="2700000" algn="tl">
                    <a:srgbClr val="C0C0C0"/>
                  </a:outerShdw>
                </a:effectLst>
              </a:rPr>
              <a:t>Module</a:t>
            </a:r>
          </a:p>
          <a:p>
            <a:pPr>
              <a:defRPr/>
            </a:pPr>
            <a:r>
              <a:rPr lang="en-US" sz="3200" b="1" i="1" dirty="0" smtClean="0">
                <a:effectLst>
                  <a:outerShdw blurRad="38100" dist="38100" dir="2700000" algn="tl">
                    <a:srgbClr val="C0C0C0"/>
                  </a:outerShdw>
                </a:effectLst>
              </a:rPr>
              <a:t>CAD</a:t>
            </a:r>
            <a:r>
              <a:rPr lang="en-US" sz="3200" b="1" i="1" dirty="0" smtClean="0">
                <a:solidFill>
                  <a:srgbClr val="C00000"/>
                </a:solidFill>
                <a:effectLst>
                  <a:outerShdw blurRad="38100" dist="38100" dir="2700000" algn="tl">
                    <a:srgbClr val="C0C0C0"/>
                  </a:outerShdw>
                </a:effectLst>
              </a:rPr>
              <a:t> CAM </a:t>
            </a:r>
            <a:r>
              <a:rPr lang="en-US" sz="3200" b="1" i="1" dirty="0" smtClean="0">
                <a:effectLst>
                  <a:outerShdw blurRad="38100" dist="38100" dir="2700000" algn="tl">
                    <a:srgbClr val="C0C0C0"/>
                  </a:outerShdw>
                </a:effectLst>
              </a:rPr>
              <a:t>CNC</a:t>
            </a:r>
            <a:r>
              <a:rPr lang="en-US" sz="3200" b="1" i="1" dirty="0" smtClean="0">
                <a:solidFill>
                  <a:srgbClr val="C00000"/>
                </a:solidFill>
                <a:effectLst>
                  <a:outerShdw blurRad="38100" dist="38100" dir="2700000" algn="tl">
                    <a:srgbClr val="C0C0C0"/>
                  </a:outerShdw>
                </a:effectLst>
              </a:rPr>
              <a:t> Exposure</a:t>
            </a:r>
            <a:endParaRPr lang="en-US" sz="3200" b="1" i="1" dirty="0">
              <a:solidFill>
                <a:srgbClr val="C00000"/>
              </a:solidFill>
              <a:effectLst>
                <a:outerShdw blurRad="38100" dist="38100" dir="2700000" algn="tl">
                  <a:srgbClr val="C0C0C0"/>
                </a:outerShdw>
              </a:effectLst>
            </a:endParaRPr>
          </a:p>
        </p:txBody>
      </p:sp>
      <p:pic>
        <p:nvPicPr>
          <p:cNvPr id="12293" name="Picture 1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90600" y="2362200"/>
            <a:ext cx="7010400" cy="1392238"/>
          </a:xfrm>
          <a:prstGeom prst="rect">
            <a:avLst/>
          </a:prstGeom>
          <a:noFill/>
          <a:ln w="9525">
            <a:noFill/>
            <a:miter lim="800000"/>
            <a:headEnd/>
            <a:tailEnd/>
          </a:ln>
        </p:spPr>
      </p:pic>
      <p:sp>
        <p:nvSpPr>
          <p:cNvPr id="12294" name="TextBox 5"/>
          <p:cNvSpPr txBox="1">
            <a:spLocks noChangeArrowheads="1"/>
          </p:cNvSpPr>
          <p:nvPr/>
        </p:nvSpPr>
        <p:spPr bwMode="auto">
          <a:xfrm>
            <a:off x="914400" y="1219200"/>
            <a:ext cx="7010400" cy="523220"/>
          </a:xfrm>
          <a:prstGeom prst="rect">
            <a:avLst/>
          </a:prstGeom>
          <a:noFill/>
          <a:ln w="9525">
            <a:noFill/>
            <a:miter lim="800000"/>
            <a:headEnd/>
            <a:tailEnd/>
          </a:ln>
        </p:spPr>
        <p:txBody>
          <a:bodyPr>
            <a:spAutoFit/>
          </a:bodyPr>
          <a:lstStyle/>
          <a:p>
            <a:pPr algn="ctr"/>
            <a:r>
              <a:rPr lang="en-US" sz="2800" dirty="0"/>
              <a:t>Presenter: </a:t>
            </a:r>
            <a:r>
              <a:rPr lang="en-US" sz="2800" dirty="0" smtClean="0"/>
              <a:t>Teaching Systems 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0-#ppt_w/2"/>
                                          </p:val>
                                        </p:tav>
                                        <p:tav tm="100000">
                                          <p:val>
                                            <p:strVal val="#ppt_x"/>
                                          </p:val>
                                        </p:tav>
                                      </p:tavLst>
                                    </p:anim>
                                    <p:anim calcmode="lin" valueType="num">
                                      <p:cBhvr additive="base">
                                        <p:cTn id="8" dur="500" fill="hold"/>
                                        <p:tgtEl>
                                          <p:spTgt spid="1229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p:cTn id="13"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11">
                                            <p:txEl>
                                              <p:pRg st="0" end="0"/>
                                            </p:txEl>
                                          </p:spTgt>
                                        </p:tgtEl>
                                      </p:cBhvr>
                                    </p:animEffect>
                                  </p:childTnLst>
                                </p:cTn>
                              </p:par>
                            </p:childTnLst>
                          </p:cTn>
                        </p:par>
                        <p:par>
                          <p:cTn id="16" fill="hold">
                            <p:stCondLst>
                              <p:cond delay="500"/>
                            </p:stCondLst>
                            <p:childTnLst>
                              <p:par>
                                <p:cTn id="17" presetID="53" presetClass="entr" presetSubtype="0" fill="hold" nodeType="after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p:cTn id="19"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11">
                                            <p:txEl>
                                              <p:pRg st="1" end="1"/>
                                            </p:txEl>
                                          </p:spTgt>
                                        </p:tgtEl>
                                      </p:cBhvr>
                                    </p:animEffect>
                                  </p:childTnLst>
                                </p:cTn>
                              </p:par>
                            </p:childTnLst>
                          </p:cTn>
                        </p:par>
                        <p:par>
                          <p:cTn id="22" fill="hold">
                            <p:stCondLst>
                              <p:cond delay="1000"/>
                            </p:stCondLst>
                            <p:childTnLst>
                              <p:par>
                                <p:cTn id="23" presetID="53" presetClass="entr" presetSubtype="0" fill="hold" nodeType="after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 calcmode="lin" valueType="num">
                                      <p:cBhvr>
                                        <p:cTn id="25"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sz="half" idx="2"/>
          </p:nvPr>
        </p:nvSpPr>
        <p:spPr bwMode="auto">
          <a:xfrm>
            <a:off x="1219200" y="1295400"/>
            <a:ext cx="7772400" cy="5334000"/>
          </a:xfrm>
          <a:noFill/>
          <a:ln>
            <a:miter lim="800000"/>
            <a:headEnd/>
            <a:tailEnd/>
          </a:ln>
        </p:spPr>
        <p:txBody>
          <a:bodyPr vert="horz" wrap="square" lIns="91440" tIns="45720" rIns="91440" bIns="45720" numCol="1" anchor="t" anchorCtr="0" compatLnSpc="1">
            <a:prstTxWarp prst="textNoShape">
              <a:avLst/>
            </a:prstTxWarp>
          </a:bodyPr>
          <a:lstStyle/>
          <a:p>
            <a:pPr marL="0" indent="0"/>
            <a:r>
              <a:rPr lang="en-US" dirty="0" smtClean="0">
                <a:cs typeface="Times New Roman" pitchFamily="18" charset="0"/>
              </a:rPr>
              <a:t>Teacher Configuration</a:t>
            </a:r>
          </a:p>
          <a:p>
            <a:pPr marL="0" indent="0">
              <a:buFontTx/>
              <a:buNone/>
            </a:pPr>
            <a:endParaRPr lang="en-US" dirty="0" smtClean="0">
              <a:solidFill>
                <a:srgbClr val="CC0000"/>
              </a:solidFill>
              <a:cs typeface="Times New Roman" pitchFamily="18" charset="0"/>
            </a:endParaRPr>
          </a:p>
        </p:txBody>
      </p:sp>
      <p:pic>
        <p:nvPicPr>
          <p:cNvPr id="6" name="Picture 5" descr="Teacher config.tif"/>
          <p:cNvPicPr>
            <a:picLocks noChangeAspect="1"/>
          </p:cNvPicPr>
          <p:nvPr/>
        </p:nvPicPr>
        <p:blipFill>
          <a:blip r:embed="rId3" cstate="print"/>
          <a:srcRect/>
          <a:stretch>
            <a:fillRect/>
          </a:stretch>
        </p:blipFill>
        <p:spPr bwMode="auto">
          <a:xfrm>
            <a:off x="1219200" y="2057400"/>
            <a:ext cx="7291388" cy="3617912"/>
          </a:xfrm>
          <a:prstGeom prst="rect">
            <a:avLst/>
          </a:prstGeom>
          <a:noFill/>
          <a:ln w="9525">
            <a:noFill/>
            <a:miter lim="800000"/>
            <a:headEnd/>
            <a:tailEnd/>
          </a:ln>
        </p:spPr>
      </p:pic>
      <p:sp>
        <p:nvSpPr>
          <p:cNvPr id="7" name="Rectangle 6"/>
          <p:cNvSpPr/>
          <p:nvPr/>
        </p:nvSpPr>
        <p:spPr>
          <a:xfrm>
            <a:off x="228600" y="152400"/>
            <a:ext cx="8763000"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effectLst>
                  <a:outerShdw blurRad="50800" dist="39000" dir="5460000" algn="tl">
                    <a:srgbClr val="000000">
                      <a:alpha val="38000"/>
                    </a:srgbClr>
                  </a:outerShdw>
                </a:effectLst>
              </a:rPr>
              <a:t>Instructor</a:t>
            </a:r>
            <a:r>
              <a:rPr lang="en-US" sz="5400" b="1" dirty="0">
                <a:ln w="11430"/>
                <a:solidFill>
                  <a:srgbClr val="C00000"/>
                </a:solidFill>
                <a:effectLst>
                  <a:outerShdw blurRad="50800" dist="39000" dir="5460000" algn="tl">
                    <a:srgbClr val="000000">
                      <a:alpha val="38000"/>
                    </a:srgbClr>
                  </a:outerShdw>
                </a:effectLst>
              </a:rPr>
              <a:t> Configuration</a:t>
            </a:r>
          </a:p>
        </p:txBody>
      </p:sp>
      <p:sp>
        <p:nvSpPr>
          <p:cNvPr id="5" name="TextBox 4">
            <a:hlinkClick r:id="rId4" action="ppaction://hlinkfile"/>
          </p:cNvPr>
          <p:cNvSpPr txBox="1"/>
          <p:nvPr/>
        </p:nvSpPr>
        <p:spPr>
          <a:xfrm>
            <a:off x="5638800" y="6019800"/>
            <a:ext cx="2743200"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dirty="0" smtClean="0">
                <a:solidFill>
                  <a:schemeClr val="accent2">
                    <a:lumMod val="75000"/>
                  </a:schemeClr>
                </a:solidFill>
              </a:rPr>
              <a:t>Teacher </a:t>
            </a:r>
            <a:r>
              <a:rPr lang="en-US" dirty="0" err="1" smtClean="0">
                <a:solidFill>
                  <a:schemeClr val="accent2">
                    <a:lumMod val="75000"/>
                  </a:schemeClr>
                </a:solidFill>
              </a:rPr>
              <a:t>Config</a:t>
            </a:r>
            <a:r>
              <a:rPr lang="en-US" dirty="0" smtClean="0">
                <a:solidFill>
                  <a:schemeClr val="accent2">
                    <a:lumMod val="75000"/>
                  </a:schemeClr>
                </a:solidFill>
              </a:rPr>
              <a:t> </a:t>
            </a:r>
            <a:r>
              <a:rPr lang="en-US" dirty="0" smtClean="0">
                <a:solidFill>
                  <a:schemeClr val="accent2">
                    <a:lumMod val="75000"/>
                  </a:schemeClr>
                </a:solidFill>
                <a:hlinkClick r:id="rId4" action="ppaction://hlinkfile"/>
              </a:rPr>
              <a:t>Movie</a:t>
            </a:r>
            <a:endParaRPr lang="en-US" dirty="0">
              <a:solidFill>
                <a:schemeClr val="accent2">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heckerboard(across)">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sz="half" idx="2"/>
          </p:nvPr>
        </p:nvSpPr>
        <p:spPr bwMode="auto">
          <a:xfrm>
            <a:off x="1371600" y="1447800"/>
            <a:ext cx="7391400" cy="5257800"/>
          </a:xfrm>
          <a:noFill/>
          <a:ln>
            <a:miter lim="800000"/>
            <a:headEnd/>
            <a:tailEnd/>
          </a:ln>
        </p:spPr>
        <p:txBody>
          <a:bodyPr vert="horz" wrap="square" lIns="91440" tIns="45720" rIns="91440" bIns="45720" numCol="1" anchor="t" anchorCtr="0" compatLnSpc="1">
            <a:prstTxWarp prst="textNoShape">
              <a:avLst/>
            </a:prstTxWarp>
          </a:bodyPr>
          <a:lstStyle/>
          <a:p>
            <a:pPr marL="381000" lvl="1" indent="0"/>
            <a:r>
              <a:rPr lang="en-US" dirty="0" smtClean="0">
                <a:cs typeface="Times New Roman" pitchFamily="18" charset="0"/>
              </a:rPr>
              <a:t>Context Sensitive Help</a:t>
            </a:r>
          </a:p>
          <a:p>
            <a:pPr marL="381000" lvl="1" indent="0"/>
            <a:r>
              <a:rPr lang="en-US" dirty="0" smtClean="0">
                <a:cs typeface="Times New Roman" pitchFamily="18" charset="0"/>
              </a:rPr>
              <a:t>Documentation in PDF</a:t>
            </a:r>
          </a:p>
          <a:p>
            <a:pPr marL="381000" lvl="1" indent="0"/>
            <a:r>
              <a:rPr lang="en-US" sz="2000" dirty="0" smtClean="0">
                <a:cs typeface="Times New Roman" pitchFamily="18" charset="0"/>
              </a:rPr>
              <a:t>Instructor Guide            Student Guide</a:t>
            </a:r>
          </a:p>
          <a:p>
            <a:pPr marL="0" indent="0">
              <a:buFontTx/>
              <a:buNone/>
            </a:pPr>
            <a:endParaRPr lang="en-US" dirty="0" smtClean="0">
              <a:solidFill>
                <a:srgbClr val="CC0000"/>
              </a:solidFill>
              <a:cs typeface="Times New Roman" pitchFamily="18" charset="0"/>
            </a:endParaRPr>
          </a:p>
        </p:txBody>
      </p:sp>
      <p:pic>
        <p:nvPicPr>
          <p:cNvPr id="7" name="Picture 6" descr="Installation-Instructor-Guide.png"/>
          <p:cNvPicPr>
            <a:picLocks noChangeAspect="1"/>
          </p:cNvPicPr>
          <p:nvPr/>
        </p:nvPicPr>
        <p:blipFill>
          <a:blip r:embed="rId3" cstate="print"/>
          <a:stretch>
            <a:fillRect/>
          </a:stretch>
        </p:blipFill>
        <p:spPr>
          <a:xfrm>
            <a:off x="1905000" y="3048000"/>
            <a:ext cx="2782845" cy="3581400"/>
          </a:xfrm>
          <a:prstGeom prst="rect">
            <a:avLst/>
          </a:prstGeom>
          <a:effectLst>
            <a:innerShdw blurRad="63500" dist="50800" dir="2700000">
              <a:prstClr val="black">
                <a:alpha val="50000"/>
              </a:prstClr>
            </a:innerShdw>
          </a:effectLst>
        </p:spPr>
      </p:pic>
      <p:pic>
        <p:nvPicPr>
          <p:cNvPr id="8" name="Picture 7" descr="Student Guide.png"/>
          <p:cNvPicPr>
            <a:picLocks noChangeAspect="1"/>
          </p:cNvPicPr>
          <p:nvPr/>
        </p:nvPicPr>
        <p:blipFill>
          <a:blip r:embed="rId4" cstate="print"/>
          <a:stretch>
            <a:fillRect/>
          </a:stretch>
        </p:blipFill>
        <p:spPr>
          <a:xfrm>
            <a:off x="4953000" y="3048000"/>
            <a:ext cx="2819400" cy="3590974"/>
          </a:xfrm>
          <a:prstGeom prst="rect">
            <a:avLst/>
          </a:prstGeom>
          <a:effectLst>
            <a:innerShdw blurRad="63500" dist="50800" dir="2700000">
              <a:prstClr val="black">
                <a:alpha val="50000"/>
              </a:prstClr>
            </a:innerShdw>
          </a:effectLst>
        </p:spPr>
      </p:pic>
      <p:pic>
        <p:nvPicPr>
          <p:cNvPr id="6" name="Picture 5" descr="Help Icon.png"/>
          <p:cNvPicPr>
            <a:picLocks noChangeAspect="1"/>
          </p:cNvPicPr>
          <p:nvPr/>
        </p:nvPicPr>
        <p:blipFill>
          <a:blip r:embed="rId5" cstate="print"/>
          <a:srcRect/>
          <a:stretch>
            <a:fillRect/>
          </a:stretch>
        </p:blipFill>
        <p:spPr bwMode="auto">
          <a:xfrm>
            <a:off x="6743700" y="1524000"/>
            <a:ext cx="2400300" cy="447675"/>
          </a:xfrm>
          <a:prstGeom prst="rect">
            <a:avLst/>
          </a:prstGeom>
          <a:noFill/>
          <a:ln w="9525">
            <a:noFill/>
            <a:miter lim="800000"/>
            <a:headEnd/>
            <a:tailEnd/>
          </a:ln>
        </p:spPr>
      </p:pic>
      <p:cxnSp>
        <p:nvCxnSpPr>
          <p:cNvPr id="10" name="Straight Arrow Connector 9"/>
          <p:cNvCxnSpPr>
            <a:cxnSpLocks noChangeShapeType="1"/>
          </p:cNvCxnSpPr>
          <p:nvPr/>
        </p:nvCxnSpPr>
        <p:spPr bwMode="auto">
          <a:xfrm>
            <a:off x="6172200" y="1752600"/>
            <a:ext cx="533400" cy="1588"/>
          </a:xfrm>
          <a:prstGeom prst="straightConnector1">
            <a:avLst/>
          </a:prstGeom>
          <a:noFill/>
          <a:ln w="38100" algn="ctr">
            <a:solidFill>
              <a:srgbClr val="C00000"/>
            </a:solidFill>
            <a:round/>
            <a:headEnd type="none" w="sm" len="sm"/>
            <a:tailEnd type="stealth" w="med" len="med"/>
          </a:ln>
        </p:spPr>
      </p:cxnSp>
      <p:sp>
        <p:nvSpPr>
          <p:cNvPr id="9" name="Rectangle 8"/>
          <p:cNvSpPr/>
          <p:nvPr/>
        </p:nvSpPr>
        <p:spPr>
          <a:xfrm>
            <a:off x="838200" y="152400"/>
            <a:ext cx="6858000"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solidFill>
                  <a:srgbClr val="C00000"/>
                </a:solidFill>
                <a:effectLst>
                  <a:outerShdw blurRad="50800" dist="39000" dir="5460000" algn="tl">
                    <a:srgbClr val="000000">
                      <a:alpha val="38000"/>
                    </a:srgbClr>
                  </a:outerShdw>
                </a:effectLst>
              </a:rPr>
              <a:t>Documentation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2" presetClass="entr" presetSubtype="2"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1+#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075">
                                            <p:txEl>
                                              <p:pRg st="1" end="1"/>
                                            </p:txEl>
                                          </p:spTgt>
                                        </p:tgtEl>
                                        <p:attrNameLst>
                                          <p:attrName>style.visibility</p:attrName>
                                        </p:attrNameLst>
                                      </p:cBhvr>
                                      <p:to>
                                        <p:strVal val="visible"/>
                                      </p:to>
                                    </p:set>
                                    <p:anim calcmode="lin" valueType="num">
                                      <p:cBhvr additive="base">
                                        <p:cTn id="22" dur="500" fill="hold"/>
                                        <p:tgtEl>
                                          <p:spTgt spid="3075">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075">
                                            <p:txEl>
                                              <p:pRg st="1" end="1"/>
                                            </p:txEl>
                                          </p:spTgt>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3075">
                                            <p:txEl>
                                              <p:pRg st="2" end="2"/>
                                            </p:txEl>
                                          </p:spTgt>
                                        </p:tgtEl>
                                        <p:attrNameLst>
                                          <p:attrName>style.visibility</p:attrName>
                                        </p:attrNameLst>
                                      </p:cBhvr>
                                      <p:to>
                                        <p:strVal val="visible"/>
                                      </p:to>
                                    </p:set>
                                    <p:anim calcmode="lin" valueType="num">
                                      <p:cBhvr additive="base">
                                        <p:cTn id="26" dur="500" fill="hold"/>
                                        <p:tgtEl>
                                          <p:spTgt spid="3075">
                                            <p:txEl>
                                              <p:pRg st="2" end="2"/>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par>
                          <p:cTn id="33" fill="hold">
                            <p:stCondLst>
                              <p:cond delay="500"/>
                            </p:stCondLst>
                            <p:childTnLst>
                              <p:par>
                                <p:cTn id="34" presetID="2" presetClass="entr" presetSubtype="2" fill="hold" nodeType="afterEffect">
                                  <p:stCondLst>
                                    <p:cond delay="300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txBox="1">
            <a:spLocks noChangeArrowheads="1"/>
          </p:cNvSpPr>
          <p:nvPr/>
        </p:nvSpPr>
        <p:spPr>
          <a:xfrm>
            <a:off x="609600" y="1600200"/>
            <a:ext cx="4267200" cy="3581400"/>
          </a:xfrm>
          <a:prstGeom prst="rect">
            <a:avLst/>
          </a:prstGeom>
        </p:spPr>
        <p:txBody>
          <a:bodyPr/>
          <a:lstStyle/>
          <a:p>
            <a:pPr eaLnBrk="0" hangingPunct="0">
              <a:lnSpc>
                <a:spcPct val="90000"/>
              </a:lnSpc>
              <a:spcBef>
                <a:spcPct val="20000"/>
              </a:spcBef>
              <a:buClr>
                <a:schemeClr val="hlink"/>
              </a:buClr>
              <a:buSzPct val="80000"/>
              <a:buFont typeface="Wingdings" pitchFamily="2" charset="2"/>
              <a:buBlip>
                <a:blip r:embed="rId3"/>
              </a:buBlip>
              <a:defRPr/>
            </a:pPr>
            <a:r>
              <a:rPr lang="en-US" sz="2800" b="1" kern="0" dirty="0">
                <a:latin typeface="+mn-lt"/>
                <a:cs typeface="Times New Roman" pitchFamily="18" charset="0"/>
              </a:rPr>
              <a:t>Setup Sheets</a:t>
            </a:r>
          </a:p>
          <a:p>
            <a:pPr lvl="1">
              <a:lnSpc>
                <a:spcPct val="90000"/>
              </a:lnSpc>
              <a:spcBef>
                <a:spcPct val="20000"/>
              </a:spcBef>
              <a:buClr>
                <a:schemeClr val="hlink"/>
              </a:buClr>
              <a:buSzPct val="80000"/>
              <a:buFont typeface="Wingdings" pitchFamily="2" charset="2"/>
              <a:buBlip>
                <a:blip r:embed="rId3"/>
              </a:buBlip>
              <a:defRPr/>
            </a:pPr>
            <a:r>
              <a:rPr lang="en-US" sz="2800" b="1" kern="0" dirty="0">
                <a:latin typeface="+mn-lt"/>
                <a:cs typeface="Times New Roman" pitchFamily="18" charset="0"/>
              </a:rPr>
              <a:t>Page three</a:t>
            </a:r>
          </a:p>
          <a:p>
            <a:pPr lvl="2">
              <a:lnSpc>
                <a:spcPct val="90000"/>
              </a:lnSpc>
              <a:spcBef>
                <a:spcPct val="20000"/>
              </a:spcBef>
              <a:buClr>
                <a:schemeClr val="hlink"/>
              </a:buClr>
              <a:buSzPct val="80000"/>
              <a:buFont typeface="Wingdings" pitchFamily="2" charset="2"/>
              <a:buBlip>
                <a:blip r:embed="rId3"/>
              </a:buBlip>
              <a:defRPr/>
            </a:pPr>
            <a:r>
              <a:rPr lang="en-US" sz="2000" b="1" kern="0" dirty="0">
                <a:latin typeface="+mn-lt"/>
                <a:cs typeface="Times New Roman" pitchFamily="18" charset="0"/>
              </a:rPr>
              <a:t>Operations list</a:t>
            </a:r>
          </a:p>
          <a:p>
            <a:pPr lvl="2">
              <a:lnSpc>
                <a:spcPct val="90000"/>
              </a:lnSpc>
              <a:spcBef>
                <a:spcPct val="20000"/>
              </a:spcBef>
              <a:buClr>
                <a:schemeClr val="hlink"/>
              </a:buClr>
              <a:buSzPct val="80000"/>
              <a:buFontTx/>
              <a:buBlip>
                <a:blip r:embed="rId3"/>
              </a:buBlip>
              <a:defRPr/>
            </a:pPr>
            <a:r>
              <a:rPr lang="en-US" sz="2000" b="1" kern="0" dirty="0">
                <a:latin typeface="+mn-lt"/>
                <a:cs typeface="Times New Roman" pitchFamily="18" charset="0"/>
              </a:rPr>
              <a:t>Cycle time</a:t>
            </a:r>
          </a:p>
          <a:p>
            <a:pPr lvl="2">
              <a:lnSpc>
                <a:spcPct val="90000"/>
              </a:lnSpc>
              <a:spcBef>
                <a:spcPct val="20000"/>
              </a:spcBef>
              <a:buClr>
                <a:schemeClr val="hlink"/>
              </a:buClr>
              <a:buSzPct val="80000"/>
              <a:buFontTx/>
              <a:buBlip>
                <a:blip r:embed="rId3"/>
              </a:buBlip>
              <a:defRPr/>
            </a:pPr>
            <a:endParaRPr lang="en-US" sz="2000" b="1" kern="0" dirty="0">
              <a:latin typeface="+mn-lt"/>
              <a:cs typeface="Times New Roman" pitchFamily="18" charset="0"/>
            </a:endParaRPr>
          </a:p>
          <a:p>
            <a:pPr lvl="2">
              <a:lnSpc>
                <a:spcPct val="90000"/>
              </a:lnSpc>
              <a:spcBef>
                <a:spcPct val="20000"/>
              </a:spcBef>
              <a:buClr>
                <a:schemeClr val="hlink"/>
              </a:buClr>
              <a:buSzPct val="80000"/>
              <a:buFont typeface="Wingdings" pitchFamily="2" charset="2"/>
              <a:buBlip>
                <a:blip r:embed="rId3"/>
              </a:buBlip>
              <a:defRPr/>
            </a:pPr>
            <a:r>
              <a:rPr lang="en-US" sz="2000" b="1" kern="0" dirty="0">
                <a:latin typeface="+mn-lt"/>
                <a:cs typeface="Times New Roman" pitchFamily="18" charset="0"/>
              </a:rPr>
              <a:t>Vital info</a:t>
            </a:r>
          </a:p>
          <a:p>
            <a:pPr lvl="2">
              <a:lnSpc>
                <a:spcPct val="90000"/>
              </a:lnSpc>
              <a:spcBef>
                <a:spcPct val="20000"/>
              </a:spcBef>
              <a:buClr>
                <a:schemeClr val="hlink"/>
              </a:buClr>
              <a:buSzPct val="80000"/>
              <a:buFont typeface="Wingdings" pitchFamily="2" charset="2"/>
              <a:buBlip>
                <a:blip r:embed="rId3"/>
              </a:buBlip>
              <a:defRPr/>
            </a:pPr>
            <a:endParaRPr lang="en-US" sz="2000" b="1" kern="0" dirty="0">
              <a:latin typeface="+mn-lt"/>
              <a:cs typeface="Times New Roman" pitchFamily="18" charset="0"/>
            </a:endParaRPr>
          </a:p>
          <a:p>
            <a:pPr lvl="2">
              <a:lnSpc>
                <a:spcPct val="90000"/>
              </a:lnSpc>
              <a:spcBef>
                <a:spcPct val="20000"/>
              </a:spcBef>
              <a:buClr>
                <a:schemeClr val="hlink"/>
              </a:buClr>
              <a:buSzPct val="80000"/>
              <a:buFont typeface="Wingdings" pitchFamily="2" charset="2"/>
              <a:buBlip>
                <a:blip r:embed="rId3"/>
              </a:buBlip>
              <a:defRPr/>
            </a:pPr>
            <a:r>
              <a:rPr lang="en-US" sz="2000" b="1" kern="0" dirty="0">
                <a:latin typeface="+mn-lt"/>
                <a:cs typeface="Times New Roman" pitchFamily="18" charset="0"/>
              </a:rPr>
              <a:t>Tool used</a:t>
            </a:r>
          </a:p>
          <a:p>
            <a:pPr lvl="1">
              <a:lnSpc>
                <a:spcPct val="90000"/>
              </a:lnSpc>
              <a:spcBef>
                <a:spcPct val="20000"/>
              </a:spcBef>
              <a:buClr>
                <a:schemeClr val="hlink"/>
              </a:buClr>
              <a:buSzPct val="80000"/>
              <a:defRPr/>
            </a:pPr>
            <a:endParaRPr lang="en-US" sz="2800" b="1" kern="0" dirty="0">
              <a:latin typeface="+mn-lt"/>
              <a:cs typeface="Times New Roman" pitchFamily="18" charset="0"/>
            </a:endParaRPr>
          </a:p>
        </p:txBody>
      </p:sp>
      <p:pic>
        <p:nvPicPr>
          <p:cNvPr id="23555" name="Picture 5" descr="Page 3.png"/>
          <p:cNvPicPr>
            <a:picLocks noChangeAspect="1"/>
          </p:cNvPicPr>
          <p:nvPr/>
        </p:nvPicPr>
        <p:blipFill>
          <a:blip r:embed="rId4" cstate="print"/>
          <a:srcRect l="21846" t="7777" r="22630" b="20000"/>
          <a:stretch>
            <a:fillRect/>
          </a:stretch>
        </p:blipFill>
        <p:spPr bwMode="auto">
          <a:xfrm>
            <a:off x="4267200" y="1371600"/>
            <a:ext cx="4648200" cy="4953000"/>
          </a:xfrm>
          <a:prstGeom prst="rect">
            <a:avLst/>
          </a:prstGeom>
          <a:noFill/>
          <a:ln w="9525">
            <a:noFill/>
            <a:miter lim="800000"/>
            <a:headEnd/>
            <a:tailEnd/>
          </a:ln>
        </p:spPr>
      </p:pic>
      <p:cxnSp>
        <p:nvCxnSpPr>
          <p:cNvPr id="7" name="Straight Arrow Connector 6"/>
          <p:cNvCxnSpPr>
            <a:cxnSpLocks noChangeShapeType="1"/>
          </p:cNvCxnSpPr>
          <p:nvPr/>
        </p:nvCxnSpPr>
        <p:spPr bwMode="auto">
          <a:xfrm flipV="1">
            <a:off x="3886200" y="2133600"/>
            <a:ext cx="1524000" cy="533400"/>
          </a:xfrm>
          <a:prstGeom prst="straightConnector1">
            <a:avLst/>
          </a:prstGeom>
          <a:noFill/>
          <a:ln w="50800" algn="ctr">
            <a:solidFill>
              <a:srgbClr val="C00000"/>
            </a:solidFill>
            <a:round/>
            <a:headEnd type="none" w="sm" len="sm"/>
            <a:tailEnd type="triangle" w="med" len="med"/>
          </a:ln>
        </p:spPr>
      </p:cxnSp>
      <p:cxnSp>
        <p:nvCxnSpPr>
          <p:cNvPr id="9" name="Straight Arrow Connector 8"/>
          <p:cNvCxnSpPr>
            <a:cxnSpLocks noChangeShapeType="1"/>
          </p:cNvCxnSpPr>
          <p:nvPr/>
        </p:nvCxnSpPr>
        <p:spPr bwMode="auto">
          <a:xfrm flipV="1">
            <a:off x="3429000" y="2438400"/>
            <a:ext cx="2590800" cy="609600"/>
          </a:xfrm>
          <a:prstGeom prst="straightConnector1">
            <a:avLst/>
          </a:prstGeom>
          <a:noFill/>
          <a:ln w="50800" algn="ctr">
            <a:solidFill>
              <a:srgbClr val="C00000"/>
            </a:solidFill>
            <a:round/>
            <a:headEnd type="none" w="sm" len="sm"/>
            <a:tailEnd type="triangle" w="med" len="med"/>
          </a:ln>
        </p:spPr>
      </p:cxnSp>
      <p:cxnSp>
        <p:nvCxnSpPr>
          <p:cNvPr id="19" name="Straight Arrow Connector 18"/>
          <p:cNvCxnSpPr>
            <a:cxnSpLocks noChangeShapeType="1"/>
          </p:cNvCxnSpPr>
          <p:nvPr/>
        </p:nvCxnSpPr>
        <p:spPr bwMode="auto">
          <a:xfrm>
            <a:off x="3200400" y="3733800"/>
            <a:ext cx="1066800" cy="1588"/>
          </a:xfrm>
          <a:prstGeom prst="straightConnector1">
            <a:avLst/>
          </a:prstGeom>
          <a:noFill/>
          <a:ln w="50800" algn="ctr">
            <a:solidFill>
              <a:srgbClr val="C00000"/>
            </a:solidFill>
            <a:round/>
            <a:headEnd type="none" w="sm" len="sm"/>
            <a:tailEnd type="triangle" w="med" len="med"/>
          </a:ln>
        </p:spPr>
      </p:cxnSp>
      <p:cxnSp>
        <p:nvCxnSpPr>
          <p:cNvPr id="23" name="Straight Arrow Connector 22"/>
          <p:cNvCxnSpPr>
            <a:cxnSpLocks noChangeShapeType="1"/>
          </p:cNvCxnSpPr>
          <p:nvPr/>
        </p:nvCxnSpPr>
        <p:spPr bwMode="auto">
          <a:xfrm rot="5400000" flipH="1" flipV="1">
            <a:off x="3732213" y="3505200"/>
            <a:ext cx="1220788" cy="1587"/>
          </a:xfrm>
          <a:prstGeom prst="straightConnector1">
            <a:avLst/>
          </a:prstGeom>
          <a:noFill/>
          <a:ln w="50800" algn="ctr">
            <a:solidFill>
              <a:srgbClr val="C00000"/>
            </a:solidFill>
            <a:round/>
            <a:headEnd type="triangle" w="sm" len="sm"/>
            <a:tailEnd type="triangle" w="med" len="med"/>
          </a:ln>
        </p:spPr>
      </p:cxnSp>
      <p:cxnSp>
        <p:nvCxnSpPr>
          <p:cNvPr id="29" name="Straight Arrow Connector 28"/>
          <p:cNvCxnSpPr>
            <a:cxnSpLocks noChangeShapeType="1"/>
          </p:cNvCxnSpPr>
          <p:nvPr/>
        </p:nvCxnSpPr>
        <p:spPr bwMode="auto">
          <a:xfrm>
            <a:off x="3352800" y="4343400"/>
            <a:ext cx="990600" cy="1588"/>
          </a:xfrm>
          <a:prstGeom prst="straightConnector1">
            <a:avLst/>
          </a:prstGeom>
          <a:noFill/>
          <a:ln w="50800" algn="ctr">
            <a:solidFill>
              <a:srgbClr val="C00000"/>
            </a:solidFill>
            <a:round/>
            <a:headEnd type="none" w="sm" len="sm"/>
            <a:tailEnd type="triangle" w="med" len="med"/>
          </a:ln>
        </p:spPr>
      </p:cxnSp>
      <p:sp>
        <p:nvSpPr>
          <p:cNvPr id="10" name="Rectangle 9"/>
          <p:cNvSpPr/>
          <p:nvPr/>
        </p:nvSpPr>
        <p:spPr>
          <a:xfrm>
            <a:off x="838200" y="152400"/>
            <a:ext cx="6858000"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800" b="1" dirty="0">
                <a:ln w="11430"/>
                <a:effectLst>
                  <a:outerShdw blurRad="50800" dist="39000" dir="5460000" algn="tl">
                    <a:srgbClr val="000000">
                      <a:alpha val="38000"/>
                    </a:srgbClr>
                  </a:outerShdw>
                </a:effectLst>
              </a:rPr>
              <a:t>Quick</a:t>
            </a:r>
            <a:r>
              <a:rPr lang="en-US" sz="4800" b="1" dirty="0">
                <a:ln w="11430"/>
                <a:solidFill>
                  <a:srgbClr val="C00000"/>
                </a:solidFill>
                <a:effectLst>
                  <a:outerShdw blurRad="50800" dist="39000" dir="5460000" algn="tl">
                    <a:srgbClr val="000000">
                      <a:alpha val="38000"/>
                    </a:srgbClr>
                  </a:outerShdw>
                </a:effectLst>
              </a:rPr>
              <a:t>Part</a:t>
            </a:r>
            <a:r>
              <a:rPr lang="en-US" sz="4800" b="1" dirty="0">
                <a:ln w="11430"/>
                <a:effectLst>
                  <a:outerShdw blurRad="50800" dist="39000" dir="5460000" algn="tl">
                    <a:srgbClr val="000000">
                      <a:alpha val="38000"/>
                    </a:srgbClr>
                  </a:outerShdw>
                </a:effectLst>
              </a:rPr>
              <a:t>-X</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a:ln w="11430"/>
                <a:solidFill>
                  <a:srgbClr val="C00000"/>
                </a:solidFill>
                <a:effectLst>
                  <a:outerShdw blurRad="50800" dist="39000" dir="5460000" algn="tl">
                    <a:srgbClr val="000000">
                      <a:alpha val="38000"/>
                    </a:srgbClr>
                  </a:outerShdw>
                </a:effectLst>
              </a:rPr>
              <a:t>Engrave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 presetClass="entr" presetSubtype="1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ppt_y"/>
                                          </p:val>
                                        </p:tav>
                                        <p:tav tm="100000">
                                          <p:val>
                                            <p:strVal val="#ppt_y"/>
                                          </p:val>
                                        </p:tav>
                                      </p:tavLst>
                                    </p:anim>
                                  </p:childTnLst>
                                </p:cTn>
                              </p:par>
                              <p:par>
                                <p:cTn id="19" presetID="5" presetClass="exit" presetSubtype="10" fill="hold" nodeType="withEffect">
                                  <p:stCondLst>
                                    <p:cond delay="0"/>
                                  </p:stCondLst>
                                  <p:childTnLst>
                                    <p:animEffect transition="out" filter="checkerboard(across)">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par>
                          <p:cTn id="22" fill="hold">
                            <p:stCondLst>
                              <p:cond delay="500"/>
                            </p:stCondLst>
                            <p:childTnLst>
                              <p:par>
                                <p:cTn id="23" presetID="5" presetClass="entr" presetSubtype="1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 calcmode="lin" valueType="num">
                                      <p:cBhvr additive="base">
                                        <p:cTn id="30"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
                                            <p:txEl>
                                              <p:pRg st="5" end="5"/>
                                            </p:txEl>
                                          </p:spTgt>
                                        </p:tgtEl>
                                        <p:attrNameLst>
                                          <p:attrName>ppt_y</p:attrName>
                                        </p:attrNameLst>
                                      </p:cBhvr>
                                      <p:tavLst>
                                        <p:tav tm="0">
                                          <p:val>
                                            <p:strVal val="#ppt_y"/>
                                          </p:val>
                                        </p:tav>
                                        <p:tav tm="100000">
                                          <p:val>
                                            <p:strVal val="#ppt_y"/>
                                          </p:val>
                                        </p:tav>
                                      </p:tavLst>
                                    </p:anim>
                                  </p:childTnLst>
                                </p:cTn>
                              </p:par>
                              <p:par>
                                <p:cTn id="32" presetID="5" presetClass="exit" presetSubtype="10" fill="hold" nodeType="withEffect">
                                  <p:stCondLst>
                                    <p:cond delay="0"/>
                                  </p:stCondLst>
                                  <p:childTnLst>
                                    <p:animEffect transition="out" filter="checkerboard(across)">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childTnLst>
                          </p:cTn>
                        </p:par>
                        <p:par>
                          <p:cTn id="35" fill="hold">
                            <p:stCondLst>
                              <p:cond delay="500"/>
                            </p:stCondLst>
                            <p:childTnLst>
                              <p:par>
                                <p:cTn id="36" presetID="5" presetClass="entr" presetSubtype="1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checkerboard(across)">
                                      <p:cBhvr>
                                        <p:cTn id="38" dur="500"/>
                                        <p:tgtEl>
                                          <p:spTgt spid="19"/>
                                        </p:tgtEl>
                                      </p:cBhvr>
                                    </p:animEffect>
                                  </p:childTnLst>
                                </p:cTn>
                              </p:par>
                            </p:childTnLst>
                          </p:cTn>
                        </p:par>
                        <p:par>
                          <p:cTn id="39" fill="hold">
                            <p:stCondLst>
                              <p:cond delay="1000"/>
                            </p:stCondLst>
                            <p:childTnLst>
                              <p:par>
                                <p:cTn id="40" presetID="5" presetClass="entr" presetSubtype="10"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checkerboard(across)">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 calcmode="lin" valueType="num">
                                      <p:cBhvr additive="base">
                                        <p:cTn id="47"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5">
                                            <p:txEl>
                                              <p:pRg st="7" end="7"/>
                                            </p:txEl>
                                          </p:spTgt>
                                        </p:tgtEl>
                                        <p:attrNameLst>
                                          <p:attrName>ppt_y</p:attrName>
                                        </p:attrNameLst>
                                      </p:cBhvr>
                                      <p:tavLst>
                                        <p:tav tm="0">
                                          <p:val>
                                            <p:strVal val="#ppt_y"/>
                                          </p:val>
                                        </p:tav>
                                        <p:tav tm="100000">
                                          <p:val>
                                            <p:strVal val="#ppt_y"/>
                                          </p:val>
                                        </p:tav>
                                      </p:tavLst>
                                    </p:anim>
                                  </p:childTnLst>
                                </p:cTn>
                              </p:par>
                              <p:par>
                                <p:cTn id="49" presetID="5" presetClass="exit" presetSubtype="10" fill="hold" nodeType="withEffect">
                                  <p:stCondLst>
                                    <p:cond delay="0"/>
                                  </p:stCondLst>
                                  <p:childTnLst>
                                    <p:animEffect transition="out" filter="checkerboard(across)">
                                      <p:cBhvr>
                                        <p:cTn id="50" dur="500"/>
                                        <p:tgtEl>
                                          <p:spTgt spid="19"/>
                                        </p:tgtEl>
                                      </p:cBhvr>
                                    </p:animEffect>
                                    <p:set>
                                      <p:cBhvr>
                                        <p:cTn id="51" dur="1" fill="hold">
                                          <p:stCondLst>
                                            <p:cond delay="499"/>
                                          </p:stCondLst>
                                        </p:cTn>
                                        <p:tgtEl>
                                          <p:spTgt spid="19"/>
                                        </p:tgtEl>
                                        <p:attrNameLst>
                                          <p:attrName>style.visibility</p:attrName>
                                        </p:attrNameLst>
                                      </p:cBhvr>
                                      <p:to>
                                        <p:strVal val="hidden"/>
                                      </p:to>
                                    </p:set>
                                  </p:childTnLst>
                                </p:cTn>
                              </p:par>
                            </p:childTnLst>
                          </p:cTn>
                        </p:par>
                        <p:par>
                          <p:cTn id="52" fill="hold">
                            <p:stCondLst>
                              <p:cond delay="500"/>
                            </p:stCondLst>
                            <p:childTnLst>
                              <p:par>
                                <p:cTn id="53" presetID="5" presetClass="entr" presetSubtype="10"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checkerboard(across)">
                                      <p:cBhvr>
                                        <p:cTn id="55" dur="500"/>
                                        <p:tgtEl>
                                          <p:spTgt spid="29"/>
                                        </p:tgtEl>
                                      </p:cBhvr>
                                    </p:animEffect>
                                  </p:childTnLst>
                                </p:cTn>
                              </p:par>
                              <p:par>
                                <p:cTn id="56" presetID="5" presetClass="exit" presetSubtype="10" fill="hold" nodeType="withEffect">
                                  <p:stCondLst>
                                    <p:cond delay="0"/>
                                  </p:stCondLst>
                                  <p:childTnLst>
                                    <p:animEffect transition="out" filter="checkerboard(across)">
                                      <p:cBhvr>
                                        <p:cTn id="57" dur="500"/>
                                        <p:tgtEl>
                                          <p:spTgt spid="23"/>
                                        </p:tgtEl>
                                      </p:cBhvr>
                                    </p:animEffect>
                                    <p:set>
                                      <p:cBhvr>
                                        <p:cTn id="58"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
          <p:cNvSpPr>
            <a:spLocks noGrp="1" noChangeArrowheads="1"/>
          </p:cNvSpPr>
          <p:nvPr>
            <p:ph type="body" sz="half" idx="2"/>
          </p:nvPr>
        </p:nvSpPr>
        <p:spPr bwMode="auto">
          <a:xfrm>
            <a:off x="1143000" y="1295400"/>
            <a:ext cx="7753350" cy="5391150"/>
          </a:xfrm>
          <a:noFill/>
          <a:ln>
            <a:miter lim="800000"/>
            <a:headEnd/>
            <a:tailEnd/>
          </a:ln>
        </p:spPr>
        <p:txBody>
          <a:bodyPr vert="horz" wrap="square" lIns="91440" tIns="45720" rIns="91440" bIns="45720" numCol="1" anchor="t" anchorCtr="0" compatLnSpc="1">
            <a:prstTxWarp prst="textNoShape">
              <a:avLst/>
            </a:prstTxWarp>
          </a:bodyPr>
          <a:lstStyle/>
          <a:p>
            <a:pPr marL="0" indent="0">
              <a:lnSpc>
                <a:spcPct val="90000"/>
              </a:lnSpc>
            </a:pPr>
            <a:r>
              <a:rPr lang="en-US" sz="2800" dirty="0" smtClean="0">
                <a:cs typeface="Times New Roman" pitchFamily="18" charset="0"/>
              </a:rPr>
              <a:t>Standard Pricing</a:t>
            </a:r>
          </a:p>
          <a:p>
            <a:pPr marL="381000" lvl="1" indent="0">
              <a:lnSpc>
                <a:spcPct val="90000"/>
              </a:lnSpc>
            </a:pPr>
            <a:r>
              <a:rPr lang="en-US" sz="2000" dirty="0" smtClean="0">
                <a:cs typeface="Times New Roman" pitchFamily="18" charset="0"/>
              </a:rPr>
              <a:t>Singe seat   =$  500</a:t>
            </a:r>
          </a:p>
          <a:p>
            <a:pPr marL="381000" lvl="1" indent="0">
              <a:lnSpc>
                <a:spcPct val="90000"/>
              </a:lnSpc>
            </a:pPr>
            <a:r>
              <a:rPr lang="en-US" sz="2000" dirty="0" smtClean="0">
                <a:cs typeface="Times New Roman" pitchFamily="18" charset="0"/>
              </a:rPr>
              <a:t>Lab license = $1000  (</a:t>
            </a:r>
            <a:r>
              <a:rPr lang="en-US" sz="2000" dirty="0" smtClean="0">
                <a:solidFill>
                  <a:srgbClr val="C00000"/>
                </a:solidFill>
                <a:cs typeface="Times New Roman" pitchFamily="18" charset="0"/>
              </a:rPr>
              <a:t>Not </a:t>
            </a:r>
            <a:r>
              <a:rPr lang="en-US" sz="2000" dirty="0" smtClean="0">
                <a:cs typeface="Times New Roman" pitchFamily="18" charset="0"/>
              </a:rPr>
              <a:t>a district or multi campus)</a:t>
            </a:r>
          </a:p>
          <a:p>
            <a:pPr marL="381000" lvl="1" indent="0">
              <a:lnSpc>
                <a:spcPct val="90000"/>
              </a:lnSpc>
            </a:pPr>
            <a:endParaRPr lang="en-US" sz="1600" dirty="0" smtClean="0">
              <a:cs typeface="Times New Roman" pitchFamily="18" charset="0"/>
            </a:endParaRPr>
          </a:p>
          <a:p>
            <a:pPr marL="381000" lvl="1" indent="0">
              <a:lnSpc>
                <a:spcPct val="90000"/>
              </a:lnSpc>
            </a:pPr>
            <a:r>
              <a:rPr lang="en-US" sz="2400" dirty="0" smtClean="0">
                <a:solidFill>
                  <a:srgbClr val="C00000"/>
                </a:solidFill>
                <a:cs typeface="Times New Roman" pitchFamily="18" charset="0"/>
              </a:rPr>
              <a:t>Special Introductory Bundle Pricing</a:t>
            </a:r>
            <a:r>
              <a:rPr lang="en-US" sz="2400" dirty="0" smtClean="0">
                <a:cs typeface="Times New Roman" pitchFamily="18" charset="0"/>
              </a:rPr>
              <a:t> </a:t>
            </a:r>
          </a:p>
          <a:p>
            <a:pPr marL="381000" lvl="1" indent="0">
              <a:lnSpc>
                <a:spcPct val="90000"/>
              </a:lnSpc>
            </a:pPr>
            <a:r>
              <a:rPr lang="en-US" sz="2400" dirty="0" smtClean="0">
                <a:cs typeface="Times New Roman" pitchFamily="18" charset="0"/>
              </a:rPr>
              <a:t>One free QP for equal $ sale of Mastercam</a:t>
            </a:r>
          </a:p>
          <a:p>
            <a:pPr marL="762000" lvl="2" indent="0">
              <a:lnSpc>
                <a:spcPct val="90000"/>
              </a:lnSpc>
            </a:pPr>
            <a:r>
              <a:rPr lang="en-US" dirty="0" smtClean="0">
                <a:cs typeface="Times New Roman" pitchFamily="18" charset="0"/>
              </a:rPr>
              <a:t>500 up to $999 single license</a:t>
            </a:r>
          </a:p>
          <a:p>
            <a:pPr marL="762000" lvl="2" indent="0">
              <a:lnSpc>
                <a:spcPct val="90000"/>
              </a:lnSpc>
            </a:pPr>
            <a:r>
              <a:rPr lang="en-US" dirty="0" smtClean="0">
                <a:cs typeface="Times New Roman" pitchFamily="18" charset="0"/>
              </a:rPr>
              <a:t>1000 and over lab license</a:t>
            </a:r>
          </a:p>
          <a:p>
            <a:pPr marL="762000" lvl="2" indent="0">
              <a:lnSpc>
                <a:spcPct val="90000"/>
              </a:lnSpc>
            </a:pPr>
            <a:r>
              <a:rPr lang="en-US" dirty="0" smtClean="0">
                <a:cs typeface="Times New Roman" pitchFamily="18" charset="0"/>
              </a:rPr>
              <a:t>Yes updates do count for this promotion.</a:t>
            </a:r>
          </a:p>
          <a:p>
            <a:pPr marL="762000" lvl="2" indent="0">
              <a:lnSpc>
                <a:spcPct val="90000"/>
              </a:lnSpc>
            </a:pPr>
            <a:endParaRPr lang="en-US" sz="1800" dirty="0" smtClean="0">
              <a:cs typeface="Times New Roman" pitchFamily="18" charset="0"/>
            </a:endParaRPr>
          </a:p>
        </p:txBody>
      </p:sp>
      <p:sp>
        <p:nvSpPr>
          <p:cNvPr id="5" name="Rectangle 4"/>
          <p:cNvSpPr/>
          <p:nvPr/>
        </p:nvSpPr>
        <p:spPr>
          <a:xfrm>
            <a:off x="838200" y="152400"/>
            <a:ext cx="6858000"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effectLst>
                  <a:outerShdw blurRad="50800" dist="39000" dir="5460000" algn="tl">
                    <a:srgbClr val="000000">
                      <a:alpha val="38000"/>
                    </a:srgbClr>
                  </a:outerShdw>
                </a:effectLst>
              </a:rPr>
              <a:t>Quick</a:t>
            </a:r>
            <a:r>
              <a:rPr lang="en-US" sz="5400" b="1" dirty="0">
                <a:ln w="11430"/>
                <a:solidFill>
                  <a:srgbClr val="C00000"/>
                </a:solidFill>
                <a:effectLst>
                  <a:outerShdw blurRad="50800" dist="39000" dir="5460000" algn="tl">
                    <a:srgbClr val="000000">
                      <a:alpha val="38000"/>
                    </a:srgbClr>
                  </a:outerShdw>
                </a:effectLst>
              </a:rPr>
              <a:t>Part</a:t>
            </a:r>
            <a:r>
              <a:rPr lang="en-US" sz="5400" b="1" dirty="0">
                <a:ln w="11430"/>
                <a:effectLst>
                  <a:outerShdw blurRad="50800" dist="39000" dir="5460000" algn="tl">
                    <a:srgbClr val="000000">
                      <a:alpha val="38000"/>
                    </a:srgbClr>
                  </a:outerShdw>
                </a:effectLst>
              </a:rPr>
              <a:t>-X</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a:ln w="11430"/>
                <a:solidFill>
                  <a:srgbClr val="C00000"/>
                </a:solidFill>
                <a:effectLst>
                  <a:outerShdw blurRad="50800" dist="39000" dir="5460000" algn="tl">
                    <a:srgbClr val="000000">
                      <a:alpha val="38000"/>
                    </a:srgbClr>
                  </a:outerShdw>
                </a:effectLst>
              </a:rPr>
              <a:t>Pricing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 calcmode="lin" valueType="num">
                                      <p:cBhvr additive="base">
                                        <p:cTn id="11"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 calcmode="lin" valueType="num">
                                      <p:cBhvr additive="base">
                                        <p:cTn id="15"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099">
                                            <p:txEl>
                                              <p:pRg st="4" end="4"/>
                                            </p:txEl>
                                          </p:spTgt>
                                        </p:tgtEl>
                                        <p:attrNameLst>
                                          <p:attrName>style.visibility</p:attrName>
                                        </p:attrNameLst>
                                      </p:cBhvr>
                                      <p:to>
                                        <p:strVal val="visible"/>
                                      </p:to>
                                    </p:set>
                                    <p:anim calcmode="lin" valueType="num">
                                      <p:cBhvr additive="base">
                                        <p:cTn id="21"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anim calcmode="lin" valueType="num">
                                      <p:cBhvr additive="base">
                                        <p:cTn id="27"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4099">
                                            <p:txEl>
                                              <p:pRg st="6" end="6"/>
                                            </p:txEl>
                                          </p:spTgt>
                                        </p:tgtEl>
                                        <p:attrNameLst>
                                          <p:attrName>style.visibility</p:attrName>
                                        </p:attrNameLst>
                                      </p:cBhvr>
                                      <p:to>
                                        <p:strVal val="visible"/>
                                      </p:to>
                                    </p:set>
                                    <p:anim calcmode="lin" valueType="num">
                                      <p:cBhvr additive="base">
                                        <p:cTn id="33"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09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4099">
                                            <p:txEl>
                                              <p:pRg st="7" end="7"/>
                                            </p:txEl>
                                          </p:spTgt>
                                        </p:tgtEl>
                                        <p:attrNameLst>
                                          <p:attrName>style.visibility</p:attrName>
                                        </p:attrNameLst>
                                      </p:cBhvr>
                                      <p:to>
                                        <p:strVal val="visible"/>
                                      </p:to>
                                    </p:set>
                                    <p:anim calcmode="lin" valueType="num">
                                      <p:cBhvr additive="base">
                                        <p:cTn id="39" dur="500" fill="hold"/>
                                        <p:tgtEl>
                                          <p:spTgt spid="4099">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09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4099">
                                            <p:txEl>
                                              <p:pRg st="8" end="8"/>
                                            </p:txEl>
                                          </p:spTgt>
                                        </p:tgtEl>
                                        <p:attrNameLst>
                                          <p:attrName>style.visibility</p:attrName>
                                        </p:attrNameLst>
                                      </p:cBhvr>
                                      <p:to>
                                        <p:strVal val="visible"/>
                                      </p:to>
                                    </p:set>
                                    <p:anim calcmode="lin" valueType="num">
                                      <p:cBhvr additive="base">
                                        <p:cTn id="45" dur="500" fill="hold"/>
                                        <p:tgtEl>
                                          <p:spTgt spid="4099">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409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28600"/>
            <a:ext cx="8458200" cy="885825"/>
          </a:xfrm>
          <a:prstGeom prst="rect">
            <a:avLst/>
          </a:prstGeom>
        </p:spPr>
        <p:txBody>
          <a:bodyPr/>
          <a:lstStyle/>
          <a:p>
            <a:pPr eaLnBrk="0" hangingPunct="0">
              <a:defRPr/>
            </a:pPr>
            <a:r>
              <a:rPr lang="en-US" sz="3900" kern="0" dirty="0">
                <a:solidFill>
                  <a:srgbClr val="800000"/>
                </a:solidFill>
                <a:latin typeface="+mj-lt"/>
                <a:ea typeface="+mj-ea"/>
                <a:cs typeface="+mj-cs"/>
              </a:rPr>
              <a:t>CNC Software, Inc.</a:t>
            </a:r>
          </a:p>
        </p:txBody>
      </p:sp>
      <p:sp>
        <p:nvSpPr>
          <p:cNvPr id="26627" name="Text Box 3"/>
          <p:cNvSpPr txBox="1">
            <a:spLocks noChangeArrowheads="1"/>
          </p:cNvSpPr>
          <p:nvPr/>
        </p:nvSpPr>
        <p:spPr bwMode="auto">
          <a:xfrm>
            <a:off x="685800" y="1371600"/>
            <a:ext cx="8305800" cy="646113"/>
          </a:xfrm>
          <a:prstGeom prst="rect">
            <a:avLst/>
          </a:prstGeom>
          <a:noFill/>
          <a:ln w="9525">
            <a:noFill/>
            <a:miter lim="800000"/>
            <a:headEnd/>
            <a:tailEnd/>
          </a:ln>
        </p:spPr>
        <p:txBody>
          <a:bodyPr>
            <a:spAutoFit/>
          </a:bodyPr>
          <a:lstStyle/>
          <a:p>
            <a:r>
              <a:rPr lang="en-US" sz="3600" dirty="0"/>
              <a:t>Recruiting- </a:t>
            </a:r>
            <a:r>
              <a:rPr lang="en-US" sz="3600" b="1" dirty="0">
                <a:solidFill>
                  <a:srgbClr val="C00000"/>
                </a:solidFill>
              </a:rPr>
              <a:t>Non-tradition Students </a:t>
            </a:r>
          </a:p>
        </p:txBody>
      </p:sp>
      <p:sp>
        <p:nvSpPr>
          <p:cNvPr id="11" name="Text Box 7"/>
          <p:cNvSpPr txBox="1">
            <a:spLocks noChangeArrowheads="1"/>
          </p:cNvSpPr>
          <p:nvPr/>
        </p:nvSpPr>
        <p:spPr bwMode="auto">
          <a:xfrm>
            <a:off x="1447800" y="3886200"/>
            <a:ext cx="6081713" cy="584200"/>
          </a:xfrm>
          <a:prstGeom prst="rect">
            <a:avLst/>
          </a:prstGeom>
          <a:noFill/>
          <a:ln w="9525">
            <a:noFill/>
            <a:miter lim="800000"/>
            <a:headEnd/>
            <a:tailEnd/>
          </a:ln>
          <a:effectLst/>
        </p:spPr>
        <p:txBody>
          <a:bodyPr>
            <a:spAutoFit/>
          </a:bodyPr>
          <a:lstStyle/>
          <a:p>
            <a:pPr>
              <a:defRPr/>
            </a:pPr>
            <a:r>
              <a:rPr lang="en-US" sz="3200" i="1" dirty="0">
                <a:effectLst>
                  <a:outerShdw blurRad="38100" dist="38100" dir="2700000" algn="tl">
                    <a:srgbClr val="C0C0C0"/>
                  </a:outerShdw>
                </a:effectLst>
              </a:rPr>
              <a:t>X5 Tools </a:t>
            </a:r>
            <a:r>
              <a:rPr lang="en-US" sz="3200" b="1" i="1" dirty="0">
                <a:solidFill>
                  <a:srgbClr val="C00000"/>
                </a:solidFill>
                <a:effectLst>
                  <a:outerShdw blurRad="38100" dist="38100" dir="2700000" algn="tl">
                    <a:srgbClr val="C0C0C0"/>
                  </a:outerShdw>
                </a:effectLst>
              </a:rPr>
              <a:t>Art</a:t>
            </a:r>
          </a:p>
        </p:txBody>
      </p:sp>
      <p:pic>
        <p:nvPicPr>
          <p:cNvPr id="26629" name="Picture 1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90600" y="2362200"/>
            <a:ext cx="7010400" cy="1392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28600"/>
            <a:ext cx="8458200" cy="885825"/>
          </a:xfrm>
          <a:prstGeom prst="rect">
            <a:avLst/>
          </a:prstGeom>
        </p:spPr>
        <p:txBody>
          <a:bodyPr/>
          <a:lstStyle/>
          <a:p>
            <a:pPr eaLnBrk="0" hangingPunct="0">
              <a:defRPr/>
            </a:pPr>
            <a:r>
              <a:rPr lang="en-US" sz="3900" kern="0" dirty="0">
                <a:solidFill>
                  <a:srgbClr val="800000"/>
                </a:solidFill>
                <a:latin typeface="+mj-lt"/>
                <a:ea typeface="+mj-ea"/>
                <a:cs typeface="+mj-cs"/>
              </a:rPr>
              <a:t>CNC Software, Inc.</a:t>
            </a:r>
          </a:p>
        </p:txBody>
      </p:sp>
      <p:sp>
        <p:nvSpPr>
          <p:cNvPr id="6" name="Rectangle 5"/>
          <p:cNvSpPr/>
          <p:nvPr/>
        </p:nvSpPr>
        <p:spPr>
          <a:xfrm>
            <a:off x="609600" y="1143000"/>
            <a:ext cx="7467600" cy="83099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800" b="1" dirty="0" smtClean="0">
                <a:ln w="11430"/>
                <a:effectLst>
                  <a:outerShdw blurRad="50800" dist="39000" dir="5460000" algn="tl">
                    <a:srgbClr val="000000">
                      <a:alpha val="38000"/>
                    </a:srgbClr>
                  </a:outerShdw>
                </a:effectLst>
              </a:rPr>
              <a:t>Master</a:t>
            </a:r>
            <a:r>
              <a:rPr lang="en-US" sz="4800" b="1" dirty="0" smtClean="0">
                <a:ln w="11430"/>
                <a:solidFill>
                  <a:srgbClr val="C00000"/>
                </a:solidFill>
                <a:effectLst>
                  <a:outerShdw blurRad="50800" dist="39000" dir="5460000" algn="tl">
                    <a:srgbClr val="000000">
                      <a:alpha val="38000"/>
                    </a:srgbClr>
                  </a:outerShdw>
                </a:effectLst>
              </a:rPr>
              <a:t>cam Art </a:t>
            </a:r>
            <a:r>
              <a:rPr lang="en-US" sz="4800" b="1" dirty="0" smtClean="0">
                <a:ln w="11430"/>
                <a:solidFill>
                  <a:schemeClr val="accent1">
                    <a:lumMod val="25000"/>
                  </a:schemeClr>
                </a:solidFill>
                <a:effectLst>
                  <a:outerShdw blurRad="50800" dist="39000" dir="5460000" algn="tl">
                    <a:srgbClr val="000000">
                      <a:alpha val="38000"/>
                    </a:srgbClr>
                  </a:outerShdw>
                </a:effectLst>
              </a:rPr>
              <a:t>Motivate</a:t>
            </a:r>
            <a:endParaRPr lang="en-US" sz="4800" b="1" dirty="0">
              <a:ln w="11430"/>
              <a:solidFill>
                <a:schemeClr val="accent1">
                  <a:lumMod val="25000"/>
                </a:schemeClr>
              </a:solidFill>
              <a:effectLst>
                <a:outerShdw blurRad="50800" dist="39000" dir="5460000" algn="tl">
                  <a:srgbClr val="000000">
                    <a:alpha val="38000"/>
                  </a:srgbClr>
                </a:outerShdw>
              </a:effectLst>
            </a:endParaRPr>
          </a:p>
        </p:txBody>
      </p:sp>
      <p:sp>
        <p:nvSpPr>
          <p:cNvPr id="5" name="TextBox 4"/>
          <p:cNvSpPr txBox="1"/>
          <p:nvPr/>
        </p:nvSpPr>
        <p:spPr>
          <a:xfrm>
            <a:off x="1066800" y="2133600"/>
            <a:ext cx="7620000" cy="5262979"/>
          </a:xfrm>
          <a:prstGeom prst="rect">
            <a:avLst/>
          </a:prstGeom>
          <a:noFill/>
        </p:spPr>
        <p:txBody>
          <a:bodyPr wrap="square" rtlCol="0">
            <a:spAutoFit/>
          </a:bodyPr>
          <a:lstStyle/>
          <a:p>
            <a:pPr>
              <a:buFont typeface="Arial" pitchFamily="34" charset="0"/>
              <a:buChar char="•"/>
            </a:pPr>
            <a:r>
              <a:rPr lang="en-US" sz="2800" dirty="0" smtClean="0"/>
              <a:t>Bring in non-traditional students</a:t>
            </a:r>
          </a:p>
          <a:p>
            <a:pPr>
              <a:buFont typeface="Arial" pitchFamily="34" charset="0"/>
              <a:buChar char="•"/>
            </a:pPr>
            <a:endParaRPr lang="en-US" sz="2800" dirty="0" smtClean="0"/>
          </a:p>
          <a:p>
            <a:pPr>
              <a:buFont typeface="Arial" pitchFamily="34" charset="0"/>
              <a:buChar char="•"/>
            </a:pPr>
            <a:r>
              <a:rPr lang="en-US" sz="2800" dirty="0"/>
              <a:t>A</a:t>
            </a:r>
            <a:r>
              <a:rPr lang="en-US" sz="2800" dirty="0" smtClean="0"/>
              <a:t>ttracted by design and 3D surfaces.</a:t>
            </a:r>
          </a:p>
          <a:p>
            <a:pPr>
              <a:buFont typeface="Arial" pitchFamily="34" charset="0"/>
              <a:buChar char="•"/>
            </a:pPr>
            <a:endParaRPr lang="en-US" sz="2800" dirty="0" smtClean="0"/>
          </a:p>
          <a:p>
            <a:pPr>
              <a:buFont typeface="Arial" pitchFamily="34" charset="0"/>
              <a:buChar char="•"/>
            </a:pPr>
            <a:r>
              <a:rPr lang="en-US" sz="2800" dirty="0" smtClean="0"/>
              <a:t>Want to make art</a:t>
            </a:r>
            <a:r>
              <a:rPr lang="en-US" sz="2800" dirty="0"/>
              <a:t>;</a:t>
            </a:r>
            <a:r>
              <a:rPr lang="en-US" sz="2800" dirty="0" smtClean="0"/>
              <a:t> text, logos, and jewelry</a:t>
            </a:r>
          </a:p>
          <a:p>
            <a:pPr>
              <a:buFont typeface="Arial" pitchFamily="34" charset="0"/>
              <a:buChar char="•"/>
            </a:pPr>
            <a:endParaRPr lang="en-US" sz="2800" dirty="0" smtClean="0"/>
          </a:p>
          <a:p>
            <a:pPr>
              <a:buFont typeface="Arial" pitchFamily="34" charset="0"/>
              <a:buChar char="•"/>
            </a:pPr>
            <a:r>
              <a:rPr lang="en-US" sz="2800" dirty="0" smtClean="0"/>
              <a:t>Bring them in with Mastercam Art.</a:t>
            </a:r>
          </a:p>
          <a:p>
            <a:pPr>
              <a:buFont typeface="Arial" pitchFamily="34" charset="0"/>
              <a:buChar char="•"/>
            </a:pPr>
            <a:endParaRPr lang="en-US" sz="2800" dirty="0" smtClean="0"/>
          </a:p>
          <a:p>
            <a:pPr>
              <a:buFont typeface="Arial" pitchFamily="34" charset="0"/>
              <a:buChar char="•"/>
            </a:pPr>
            <a:r>
              <a:rPr lang="en-US" sz="2800" dirty="0" smtClean="0"/>
              <a:t>These applications are just as advanced as mechanical applications.</a:t>
            </a:r>
          </a:p>
          <a:p>
            <a:endParaRPr lang="en-US" sz="2800" dirty="0"/>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34808 -0.32863 C -0.31805 -0.3203 -0.28784 -0.31198 -0.28958 -0.23358 C -0.29131 -0.15518 -0.39305 0.05759 -0.3585 0.142 C -0.32395 0.22641 -0.14149 0.29695 -0.08176 0.27336 C -0.02204 0.24954 -0.0111 0.12489 6.66667E-6 -4.87512E-6 " pathEditMode="relative" ptsTypes="aaaaA">
                                      <p:cBhvr>
                                        <p:cTn id="6"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304800" y="228600"/>
            <a:ext cx="7315200" cy="708025"/>
          </a:xfrm>
          <a:prstGeom prst="rect">
            <a:avLst/>
          </a:prstGeom>
          <a:noFill/>
          <a:ln w="9525">
            <a:noFill/>
            <a:miter lim="800000"/>
            <a:headEnd/>
            <a:tailEnd/>
          </a:ln>
          <a:effectLst/>
        </p:spPr>
        <p:txBody>
          <a:bodyPr>
            <a:spAutoFit/>
          </a:bodyPr>
          <a:lstStyle/>
          <a:p>
            <a:pPr>
              <a:defRPr/>
            </a:pPr>
            <a:r>
              <a:rPr lang="en-US" sz="4000" dirty="0">
                <a:solidFill>
                  <a:srgbClr val="800000"/>
                </a:solidFill>
                <a:effectLst>
                  <a:outerShdw blurRad="38100" dist="38100" dir="2700000" algn="tl">
                    <a:srgbClr val="C0C0C0"/>
                  </a:outerShdw>
                </a:effectLst>
                <a:latin typeface="+mj-lt"/>
              </a:rPr>
              <a:t>X5</a:t>
            </a:r>
            <a:r>
              <a:rPr lang="en-US" sz="4000" b="1" dirty="0">
                <a:effectLst>
                  <a:outerShdw blurRad="38100" dist="38100" dir="2700000" algn="tl">
                    <a:srgbClr val="C0C0C0"/>
                  </a:outerShdw>
                </a:effectLst>
                <a:latin typeface="+mj-lt"/>
              </a:rPr>
              <a:t> </a:t>
            </a:r>
            <a:r>
              <a:rPr lang="en-US" sz="4000" dirty="0">
                <a:effectLst>
                  <a:outerShdw blurRad="38100" dist="38100" dir="2700000" algn="tl">
                    <a:srgbClr val="C0C0C0"/>
                  </a:outerShdw>
                </a:effectLst>
                <a:latin typeface="+mj-lt"/>
              </a:rPr>
              <a:t>Art</a:t>
            </a:r>
            <a:r>
              <a:rPr lang="en-US" sz="4000" dirty="0">
                <a:solidFill>
                  <a:srgbClr val="C00000"/>
                </a:solidFill>
                <a:effectLst>
                  <a:outerShdw blurRad="38100" dist="38100" dir="2700000" algn="tl">
                    <a:srgbClr val="C0C0C0"/>
                  </a:outerShdw>
                </a:effectLst>
                <a:latin typeface="+mj-lt"/>
              </a:rPr>
              <a:t> </a:t>
            </a:r>
            <a:r>
              <a:rPr lang="en-US" sz="4000" dirty="0">
                <a:solidFill>
                  <a:srgbClr val="800000"/>
                </a:solidFill>
                <a:effectLst>
                  <a:outerShdw blurRad="38100" dist="38100" dir="2700000" algn="tl">
                    <a:srgbClr val="C0C0C0"/>
                  </a:outerShdw>
                </a:effectLst>
                <a:latin typeface="+mj-lt"/>
              </a:rPr>
              <a:t>Enhancements</a:t>
            </a:r>
          </a:p>
        </p:txBody>
      </p:sp>
      <p:sp>
        <p:nvSpPr>
          <p:cNvPr id="3" name="Content Placeholder 2"/>
          <p:cNvSpPr>
            <a:spLocks noGrp="1"/>
          </p:cNvSpPr>
          <p:nvPr>
            <p:ph idx="1"/>
          </p:nvPr>
        </p:nvSpPr>
        <p:spPr bwMode="auto">
          <a:xfrm>
            <a:off x="152400" y="1295400"/>
            <a:ext cx="7543800" cy="51816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Four new contained toolpaths</a:t>
            </a:r>
          </a:p>
          <a:p>
            <a:pPr lvl="1">
              <a:buFontTx/>
              <a:buNone/>
            </a:pPr>
            <a:r>
              <a:rPr lang="en-US" dirty="0" smtClean="0"/>
              <a:t>Parallel horizontal </a:t>
            </a:r>
          </a:p>
          <a:p>
            <a:pPr lvl="1">
              <a:buFontTx/>
              <a:buNone/>
            </a:pPr>
            <a:r>
              <a:rPr lang="en-US" dirty="0" smtClean="0"/>
              <a:t>Spiral Rectangular</a:t>
            </a:r>
          </a:p>
          <a:p>
            <a:pPr lvl="1">
              <a:buFontTx/>
              <a:buNone/>
            </a:pPr>
            <a:r>
              <a:rPr lang="en-US" dirty="0" smtClean="0"/>
              <a:t>Spiral Circular</a:t>
            </a:r>
          </a:p>
          <a:p>
            <a:pPr lvl="1">
              <a:buFontTx/>
              <a:buNone/>
            </a:pPr>
            <a:r>
              <a:rPr lang="en-US" dirty="0" smtClean="0"/>
              <a:t>Spiral follow </a:t>
            </a:r>
          </a:p>
          <a:p>
            <a:pPr lvl="1">
              <a:buFontTx/>
              <a:buNone/>
            </a:pPr>
            <a:r>
              <a:rPr lang="en-US" dirty="0" smtClean="0"/>
              <a:t>boundary</a:t>
            </a:r>
          </a:p>
        </p:txBody>
      </p:sp>
      <p:pic>
        <p:nvPicPr>
          <p:cNvPr id="9" name="Picture 8" descr="New Art Toolpath Combo.tif"/>
          <p:cNvPicPr>
            <a:picLocks noChangeAspect="1"/>
          </p:cNvPicPr>
          <p:nvPr/>
        </p:nvPicPr>
        <p:blipFill>
          <a:blip r:embed="rId3" cstate="print"/>
          <a:srcRect l="10190" t="10170" r="9985" b="10509"/>
          <a:stretch>
            <a:fillRect/>
          </a:stretch>
        </p:blipFill>
        <p:spPr bwMode="auto">
          <a:xfrm>
            <a:off x="4038600" y="2133600"/>
            <a:ext cx="4876800" cy="4046538"/>
          </a:xfrm>
          <a:prstGeom prst="rect">
            <a:avLst/>
          </a:prstGeom>
          <a:noFill/>
          <a:ln w="9525">
            <a:noFill/>
            <a:miter lim="800000"/>
            <a:headEnd/>
            <a:tailEnd/>
          </a:ln>
        </p:spPr>
      </p:pic>
      <p:sp>
        <p:nvSpPr>
          <p:cNvPr id="10" name="Rectangle 9"/>
          <p:cNvSpPr/>
          <p:nvPr/>
        </p:nvSpPr>
        <p:spPr>
          <a:xfrm>
            <a:off x="4038600" y="2133600"/>
            <a:ext cx="2362200" cy="1981200"/>
          </a:xfrm>
          <a:prstGeom prst="rect">
            <a:avLst/>
          </a:prstGeom>
          <a:noFill/>
          <a:ln w="857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10"/>
          <p:cNvSpPr/>
          <p:nvPr/>
        </p:nvSpPr>
        <p:spPr>
          <a:xfrm>
            <a:off x="6477000" y="2133600"/>
            <a:ext cx="2362200" cy="1981200"/>
          </a:xfrm>
          <a:prstGeom prst="rect">
            <a:avLst/>
          </a:prstGeom>
          <a:noFill/>
          <a:ln w="857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p:nvSpPr>
        <p:spPr>
          <a:xfrm>
            <a:off x="4038600" y="4191000"/>
            <a:ext cx="2362200" cy="1981200"/>
          </a:xfrm>
          <a:prstGeom prst="rect">
            <a:avLst/>
          </a:prstGeom>
          <a:noFill/>
          <a:ln w="857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ectangle 12"/>
          <p:cNvSpPr/>
          <p:nvPr/>
        </p:nvSpPr>
        <p:spPr>
          <a:xfrm>
            <a:off x="6477000" y="4191000"/>
            <a:ext cx="2362200" cy="1981200"/>
          </a:xfrm>
          <a:prstGeom prst="rect">
            <a:avLst/>
          </a:prstGeom>
          <a:noFill/>
          <a:ln w="857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2" fill="hold">
                            <p:stCondLst>
                              <p:cond delay="500"/>
                            </p:stCondLst>
                            <p:childTnLst>
                              <p:par>
                                <p:cTn id="23" presetID="3" presetClass="entr" presetSubtype="1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par>
                                <p:cTn id="26" presetID="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0-#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grpId="1" nodeType="clickEffect">
                                  <p:stCondLst>
                                    <p:cond delay="0"/>
                                  </p:stCondLst>
                                  <p:childTnLst>
                                    <p:anim calcmode="lin" valueType="num">
                                      <p:cBhvr additive="base">
                                        <p:cTn id="33" dur="500"/>
                                        <p:tgtEl>
                                          <p:spTgt spid="10"/>
                                        </p:tgtEl>
                                        <p:attrNameLst>
                                          <p:attrName>ppt_x</p:attrName>
                                        </p:attrNameLst>
                                      </p:cBhvr>
                                      <p:tavLst>
                                        <p:tav tm="0">
                                          <p:val>
                                            <p:strVal val="ppt_x"/>
                                          </p:val>
                                        </p:tav>
                                        <p:tav tm="100000">
                                          <p:val>
                                            <p:strVal val="ppt_x"/>
                                          </p:val>
                                        </p:tav>
                                      </p:tavLst>
                                    </p:anim>
                                    <p:anim calcmode="lin" valueType="num">
                                      <p:cBhvr additive="base">
                                        <p:cTn id="34" dur="500"/>
                                        <p:tgtEl>
                                          <p:spTgt spid="10"/>
                                        </p:tgtEl>
                                        <p:attrNameLst>
                                          <p:attrName>ppt_y</p:attrName>
                                        </p:attrNameLst>
                                      </p:cBhvr>
                                      <p:tavLst>
                                        <p:tav tm="0">
                                          <p:val>
                                            <p:strVal val="ppt_y"/>
                                          </p:val>
                                        </p:tav>
                                        <p:tav tm="100000">
                                          <p:val>
                                            <p:strVal val="1+ppt_h/2"/>
                                          </p:val>
                                        </p:tav>
                                      </p:tavLst>
                                    </p:anim>
                                    <p:set>
                                      <p:cBhvr>
                                        <p:cTn id="35" dur="1" fill="hold">
                                          <p:stCondLst>
                                            <p:cond delay="499"/>
                                          </p:stCondLst>
                                        </p:cTn>
                                        <p:tgtEl>
                                          <p:spTgt spid="10"/>
                                        </p:tgtEl>
                                        <p:attrNameLst>
                                          <p:attrName>style.visibility</p:attrName>
                                        </p:attrNameLst>
                                      </p:cBhvr>
                                      <p:to>
                                        <p:strVal val="hidden"/>
                                      </p:to>
                                    </p:set>
                                  </p:childTnLst>
                                </p:cTn>
                              </p:par>
                            </p:childTnLst>
                          </p:cTn>
                        </p:par>
                        <p:par>
                          <p:cTn id="36" fill="hold">
                            <p:stCondLst>
                              <p:cond delay="500"/>
                            </p:stCondLst>
                            <p:childTnLst>
                              <p:par>
                                <p:cTn id="37" presetID="2" presetClass="entr" presetSubtype="8" fill="hold" nodeType="after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additive="base">
                                        <p:cTn id="3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2" end="2"/>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0-#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11"/>
                                        </p:tgtEl>
                                        <p:attrNameLst>
                                          <p:attrName>ppt_x</p:attrName>
                                        </p:attrNameLst>
                                      </p:cBhvr>
                                      <p:tavLst>
                                        <p:tav tm="0">
                                          <p:val>
                                            <p:strVal val="ppt_x"/>
                                          </p:val>
                                        </p:tav>
                                        <p:tav tm="100000">
                                          <p:val>
                                            <p:strVal val="ppt_x"/>
                                          </p:val>
                                        </p:tav>
                                      </p:tavLst>
                                    </p:anim>
                                    <p:anim calcmode="lin" valueType="num">
                                      <p:cBhvr additive="base">
                                        <p:cTn id="49" dur="500"/>
                                        <p:tgtEl>
                                          <p:spTgt spid="11"/>
                                        </p:tgtEl>
                                        <p:attrNameLst>
                                          <p:attrName>ppt_y</p:attrName>
                                        </p:attrNameLst>
                                      </p:cBhvr>
                                      <p:tavLst>
                                        <p:tav tm="0">
                                          <p:val>
                                            <p:strVal val="ppt_y"/>
                                          </p:val>
                                        </p:tav>
                                        <p:tav tm="100000">
                                          <p:val>
                                            <p:strVal val="1+ppt_h/2"/>
                                          </p:val>
                                        </p:tav>
                                      </p:tavLst>
                                    </p:anim>
                                    <p:set>
                                      <p:cBhvr>
                                        <p:cTn id="50" dur="1" fill="hold">
                                          <p:stCondLst>
                                            <p:cond delay="499"/>
                                          </p:stCondLst>
                                        </p:cTn>
                                        <p:tgtEl>
                                          <p:spTgt spid="11"/>
                                        </p:tgtEl>
                                        <p:attrNameLst>
                                          <p:attrName>style.visibility</p:attrName>
                                        </p:attrNameLst>
                                      </p:cBhvr>
                                      <p:to>
                                        <p:strVal val="hidden"/>
                                      </p:to>
                                    </p:set>
                                  </p:childTnLst>
                                </p:cTn>
                              </p:par>
                            </p:childTnLst>
                          </p:cTn>
                        </p:par>
                        <p:par>
                          <p:cTn id="51" fill="hold">
                            <p:stCondLst>
                              <p:cond delay="500"/>
                            </p:stCondLst>
                            <p:childTnLst>
                              <p:par>
                                <p:cTn id="52" presetID="2" presetClass="entr" presetSubtype="8" fill="hold" nodeType="afterEffect">
                                  <p:stCondLst>
                                    <p:cond delay="0"/>
                                  </p:stCondLst>
                                  <p:childTnLst>
                                    <p:set>
                                      <p:cBhvr>
                                        <p:cTn id="53" dur="1" fill="hold">
                                          <p:stCondLst>
                                            <p:cond delay="0"/>
                                          </p:stCondLst>
                                        </p:cTn>
                                        <p:tgtEl>
                                          <p:spTgt spid="3">
                                            <p:txEl>
                                              <p:pRg st="3" end="3"/>
                                            </p:txEl>
                                          </p:spTgt>
                                        </p:tgtEl>
                                        <p:attrNameLst>
                                          <p:attrName>style.visibility</p:attrName>
                                        </p:attrNameLst>
                                      </p:cBhvr>
                                      <p:to>
                                        <p:strVal val="visible"/>
                                      </p:to>
                                    </p:set>
                                    <p:anim calcmode="lin" valueType="num">
                                      <p:cBhvr additive="base">
                                        <p:cTn id="54"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
                                            <p:txEl>
                                              <p:pRg st="3" end="3"/>
                                            </p:txEl>
                                          </p:spTgt>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0-#ppt_w/2"/>
                                          </p:val>
                                        </p:tav>
                                        <p:tav tm="100000">
                                          <p:val>
                                            <p:strVal val="#ppt_x"/>
                                          </p:val>
                                        </p:tav>
                                      </p:tavLst>
                                    </p:anim>
                                    <p:anim calcmode="lin" valueType="num">
                                      <p:cBhvr additive="base">
                                        <p:cTn id="5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xit" presetSubtype="4" fill="hold" grpId="1" nodeType="clickEffect">
                                  <p:stCondLst>
                                    <p:cond delay="0"/>
                                  </p:stCondLst>
                                  <p:childTnLst>
                                    <p:anim calcmode="lin" valueType="num">
                                      <p:cBhvr additive="base">
                                        <p:cTn id="63" dur="500"/>
                                        <p:tgtEl>
                                          <p:spTgt spid="12"/>
                                        </p:tgtEl>
                                        <p:attrNameLst>
                                          <p:attrName>ppt_x</p:attrName>
                                        </p:attrNameLst>
                                      </p:cBhvr>
                                      <p:tavLst>
                                        <p:tav tm="0">
                                          <p:val>
                                            <p:strVal val="ppt_x"/>
                                          </p:val>
                                        </p:tav>
                                        <p:tav tm="100000">
                                          <p:val>
                                            <p:strVal val="ppt_x"/>
                                          </p:val>
                                        </p:tav>
                                      </p:tavLst>
                                    </p:anim>
                                    <p:anim calcmode="lin" valueType="num">
                                      <p:cBhvr additive="base">
                                        <p:cTn id="64" dur="500"/>
                                        <p:tgtEl>
                                          <p:spTgt spid="12"/>
                                        </p:tgtEl>
                                        <p:attrNameLst>
                                          <p:attrName>ppt_y</p:attrName>
                                        </p:attrNameLst>
                                      </p:cBhvr>
                                      <p:tavLst>
                                        <p:tav tm="0">
                                          <p:val>
                                            <p:strVal val="ppt_y"/>
                                          </p:val>
                                        </p:tav>
                                        <p:tav tm="100000">
                                          <p:val>
                                            <p:strVal val="1+ppt_h/2"/>
                                          </p:val>
                                        </p:tav>
                                      </p:tavLst>
                                    </p:anim>
                                    <p:set>
                                      <p:cBhvr>
                                        <p:cTn id="65" dur="1" fill="hold">
                                          <p:stCondLst>
                                            <p:cond delay="499"/>
                                          </p:stCondLst>
                                        </p:cTn>
                                        <p:tgtEl>
                                          <p:spTgt spid="12"/>
                                        </p:tgtEl>
                                        <p:attrNameLst>
                                          <p:attrName>style.visibility</p:attrName>
                                        </p:attrNameLst>
                                      </p:cBhvr>
                                      <p:to>
                                        <p:strVal val="hidden"/>
                                      </p:to>
                                    </p:set>
                                  </p:childTnLst>
                                </p:cTn>
                              </p:par>
                            </p:childTnLst>
                          </p:cTn>
                        </p:par>
                        <p:par>
                          <p:cTn id="66" fill="hold">
                            <p:stCondLst>
                              <p:cond delay="500"/>
                            </p:stCondLst>
                            <p:childTnLst>
                              <p:par>
                                <p:cTn id="67" presetID="2" presetClass="entr" presetSubtype="8" fill="hold" nodeType="afterEffect">
                                  <p:stCondLst>
                                    <p:cond delay="0"/>
                                  </p:stCondLst>
                                  <p:childTnLst>
                                    <p:set>
                                      <p:cBhvr>
                                        <p:cTn id="68" dur="1" fill="hold">
                                          <p:stCondLst>
                                            <p:cond delay="0"/>
                                          </p:stCondLst>
                                        </p:cTn>
                                        <p:tgtEl>
                                          <p:spTgt spid="3">
                                            <p:txEl>
                                              <p:pRg st="4" end="4"/>
                                            </p:txEl>
                                          </p:spTgt>
                                        </p:tgtEl>
                                        <p:attrNameLst>
                                          <p:attrName>style.visibility</p:attrName>
                                        </p:attrNameLst>
                                      </p:cBhvr>
                                      <p:to>
                                        <p:strVal val="visible"/>
                                      </p:to>
                                    </p:set>
                                    <p:anim calcmode="lin" valueType="num">
                                      <p:cBhvr additive="base">
                                        <p:cTn id="6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3">
                                            <p:txEl>
                                              <p:pRg st="4" end="4"/>
                                            </p:txEl>
                                          </p:spTgt>
                                        </p:tgtEl>
                                        <p:attrNameLst>
                                          <p:attrName>ppt_y</p:attrName>
                                        </p:attrNameLst>
                                      </p:cBhvr>
                                      <p:tavLst>
                                        <p:tav tm="0">
                                          <p:val>
                                            <p:strVal val="#ppt_y"/>
                                          </p:val>
                                        </p:tav>
                                        <p:tav tm="100000">
                                          <p:val>
                                            <p:strVal val="#ppt_y"/>
                                          </p:val>
                                        </p:tav>
                                      </p:tavLst>
                                    </p:anim>
                                  </p:childTnLst>
                                </p:cTn>
                              </p:par>
                              <p:par>
                                <p:cTn id="71" presetID="2" presetClass="entr" presetSubtype="8" fill="hold" nodeType="withEffect">
                                  <p:stCondLst>
                                    <p:cond delay="0"/>
                                  </p:stCondLst>
                                  <p:childTnLst>
                                    <p:set>
                                      <p:cBhvr>
                                        <p:cTn id="72" dur="1" fill="hold">
                                          <p:stCondLst>
                                            <p:cond delay="0"/>
                                          </p:stCondLst>
                                        </p:cTn>
                                        <p:tgtEl>
                                          <p:spTgt spid="3">
                                            <p:txEl>
                                              <p:pRg st="5" end="5"/>
                                            </p:txEl>
                                          </p:spTgt>
                                        </p:tgtEl>
                                        <p:attrNameLst>
                                          <p:attrName>style.visibility</p:attrName>
                                        </p:attrNameLst>
                                      </p:cBhvr>
                                      <p:to>
                                        <p:strVal val="visible"/>
                                      </p:to>
                                    </p:set>
                                    <p:anim calcmode="lin" valueType="num">
                                      <p:cBhvr additive="base">
                                        <p:cTn id="7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
                                            <p:txEl>
                                              <p:pRg st="5" end="5"/>
                                            </p:txEl>
                                          </p:spTgt>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0-#ppt_w/2"/>
                                          </p:val>
                                        </p:tav>
                                        <p:tav tm="100000">
                                          <p:val>
                                            <p:strVal val="#ppt_x"/>
                                          </p:val>
                                        </p:tav>
                                      </p:tavLst>
                                    </p:anim>
                                    <p:anim calcmode="lin" valueType="num">
                                      <p:cBhvr additive="base">
                                        <p:cTn id="7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xit" presetSubtype="4" fill="hold" grpId="1" nodeType="clickEffect">
                                  <p:stCondLst>
                                    <p:cond delay="0"/>
                                  </p:stCondLst>
                                  <p:childTnLst>
                                    <p:anim calcmode="lin" valueType="num">
                                      <p:cBhvr additive="base">
                                        <p:cTn id="82" dur="500"/>
                                        <p:tgtEl>
                                          <p:spTgt spid="13"/>
                                        </p:tgtEl>
                                        <p:attrNameLst>
                                          <p:attrName>ppt_x</p:attrName>
                                        </p:attrNameLst>
                                      </p:cBhvr>
                                      <p:tavLst>
                                        <p:tav tm="0">
                                          <p:val>
                                            <p:strVal val="ppt_x"/>
                                          </p:val>
                                        </p:tav>
                                        <p:tav tm="100000">
                                          <p:val>
                                            <p:strVal val="ppt_x"/>
                                          </p:val>
                                        </p:tav>
                                      </p:tavLst>
                                    </p:anim>
                                    <p:anim calcmode="lin" valueType="num">
                                      <p:cBhvr additive="base">
                                        <p:cTn id="83" dur="500"/>
                                        <p:tgtEl>
                                          <p:spTgt spid="13"/>
                                        </p:tgtEl>
                                        <p:attrNameLst>
                                          <p:attrName>ppt_y</p:attrName>
                                        </p:attrNameLst>
                                      </p:cBhvr>
                                      <p:tavLst>
                                        <p:tav tm="0">
                                          <p:val>
                                            <p:strVal val="ppt_y"/>
                                          </p:val>
                                        </p:tav>
                                        <p:tav tm="100000">
                                          <p:val>
                                            <p:strVal val="1+ppt_h/2"/>
                                          </p:val>
                                        </p:tav>
                                      </p:tavLst>
                                    </p:anim>
                                    <p:set>
                                      <p:cBhvr>
                                        <p:cTn id="84"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04800" y="228600"/>
            <a:ext cx="8839200" cy="708025"/>
          </a:xfrm>
          <a:prstGeom prst="rect">
            <a:avLst/>
          </a:prstGeom>
          <a:noFill/>
          <a:ln w="9525">
            <a:noFill/>
            <a:miter lim="800000"/>
            <a:headEnd/>
            <a:tailEnd/>
          </a:ln>
          <a:effectLst/>
        </p:spPr>
        <p:txBody>
          <a:bodyPr>
            <a:spAutoFit/>
          </a:bodyPr>
          <a:lstStyle/>
          <a:p>
            <a:pPr>
              <a:defRPr/>
            </a:pPr>
            <a:r>
              <a:rPr lang="en-US" sz="4000" dirty="0">
                <a:solidFill>
                  <a:srgbClr val="800000"/>
                </a:solidFill>
                <a:effectLst>
                  <a:outerShdw blurRad="38100" dist="38100" dir="2700000" algn="tl">
                    <a:srgbClr val="C0C0C0"/>
                  </a:outerShdw>
                </a:effectLst>
                <a:latin typeface="+mj-lt"/>
              </a:rPr>
              <a:t>X5</a:t>
            </a:r>
            <a:r>
              <a:rPr lang="en-US" sz="4000" b="1" dirty="0">
                <a:effectLst>
                  <a:outerShdw blurRad="38100" dist="38100" dir="2700000" algn="tl">
                    <a:srgbClr val="C0C0C0"/>
                  </a:outerShdw>
                </a:effectLst>
                <a:latin typeface="+mj-lt"/>
              </a:rPr>
              <a:t> </a:t>
            </a:r>
            <a:r>
              <a:rPr lang="en-US" sz="4000" dirty="0">
                <a:effectLst>
                  <a:outerShdw blurRad="38100" dist="38100" dir="2700000" algn="tl">
                    <a:srgbClr val="C0C0C0"/>
                  </a:outerShdw>
                </a:effectLst>
                <a:latin typeface="+mj-lt"/>
              </a:rPr>
              <a:t>Art</a:t>
            </a:r>
            <a:r>
              <a:rPr lang="en-US" sz="4000" dirty="0">
                <a:solidFill>
                  <a:srgbClr val="C00000"/>
                </a:solidFill>
                <a:effectLst>
                  <a:outerShdw blurRad="38100" dist="38100" dir="2700000" algn="tl">
                    <a:srgbClr val="C0C0C0"/>
                  </a:outerShdw>
                </a:effectLst>
                <a:latin typeface="+mj-lt"/>
              </a:rPr>
              <a:t> </a:t>
            </a:r>
            <a:r>
              <a:rPr lang="en-US" sz="4000" dirty="0">
                <a:solidFill>
                  <a:srgbClr val="800000"/>
                </a:solidFill>
                <a:effectLst>
                  <a:outerShdw blurRad="38100" dist="38100" dir="2700000" algn="tl">
                    <a:srgbClr val="C0C0C0"/>
                  </a:outerShdw>
                </a:effectLst>
                <a:latin typeface="+mj-lt"/>
              </a:rPr>
              <a:t>New Processes Copy-Paste</a:t>
            </a:r>
          </a:p>
        </p:txBody>
      </p:sp>
      <p:sp>
        <p:nvSpPr>
          <p:cNvPr id="7" name="Content Placeholder 6"/>
          <p:cNvSpPr>
            <a:spLocks noGrp="1"/>
          </p:cNvSpPr>
          <p:nvPr>
            <p:ph idx="1"/>
          </p:nvPr>
        </p:nvSpPr>
        <p:spPr bwMode="auto">
          <a:xfrm>
            <a:off x="381000" y="1371600"/>
            <a:ext cx="8534400" cy="50292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Copy Paste Process</a:t>
            </a:r>
          </a:p>
          <a:p>
            <a:r>
              <a:rPr lang="en-US" dirty="0" smtClean="0"/>
              <a:t>Create a surface</a:t>
            </a:r>
          </a:p>
          <a:p>
            <a:r>
              <a:rPr lang="en-US" dirty="0" smtClean="0"/>
              <a:t>Copy to ASL</a:t>
            </a:r>
          </a:p>
          <a:p>
            <a:r>
              <a:rPr lang="en-US" dirty="0" smtClean="0"/>
              <a:t>Paste into Art surface</a:t>
            </a:r>
          </a:p>
          <a:p>
            <a:pPr>
              <a:buFontTx/>
              <a:buNone/>
            </a:pPr>
            <a:r>
              <a:rPr lang="en-US" dirty="0" smtClean="0"/>
              <a:t>							</a:t>
            </a:r>
          </a:p>
          <a:p>
            <a:pPr lvl="1">
              <a:buFontTx/>
              <a:buNone/>
            </a:pPr>
            <a:r>
              <a:rPr lang="en-US" dirty="0" smtClean="0"/>
              <a:t>                                   </a:t>
            </a:r>
            <a:endParaRPr lang="en-US" sz="3200" dirty="0" smtClean="0"/>
          </a:p>
          <a:p>
            <a:pPr lvl="1">
              <a:buFontTx/>
              <a:buNone/>
            </a:pPr>
            <a:r>
              <a:rPr lang="en-US" dirty="0" smtClean="0"/>
              <a:t>			</a:t>
            </a:r>
          </a:p>
        </p:txBody>
      </p:sp>
      <p:pic>
        <p:nvPicPr>
          <p:cNvPr id="12" name="Picture 11" descr="Lion flat.png"/>
          <p:cNvPicPr>
            <a:picLocks noChangeAspect="1"/>
          </p:cNvPicPr>
          <p:nvPr/>
        </p:nvPicPr>
        <p:blipFill>
          <a:blip r:embed="rId3" cstate="print"/>
          <a:srcRect/>
          <a:stretch>
            <a:fillRect/>
          </a:stretch>
        </p:blipFill>
        <p:spPr bwMode="auto">
          <a:xfrm>
            <a:off x="5253038" y="1295400"/>
            <a:ext cx="3890962" cy="2286000"/>
          </a:xfrm>
          <a:prstGeom prst="rect">
            <a:avLst/>
          </a:prstGeom>
          <a:noFill/>
          <a:ln w="9525">
            <a:noFill/>
            <a:miter lim="800000"/>
            <a:headEnd/>
            <a:tailEnd/>
          </a:ln>
        </p:spPr>
      </p:pic>
      <p:pic>
        <p:nvPicPr>
          <p:cNvPr id="13" name="Picture 12" descr="Paste Lion Flat.png"/>
          <p:cNvPicPr>
            <a:picLocks noChangeAspect="1"/>
          </p:cNvPicPr>
          <p:nvPr/>
        </p:nvPicPr>
        <p:blipFill>
          <a:blip r:embed="rId4" cstate="print"/>
          <a:srcRect/>
          <a:stretch>
            <a:fillRect/>
          </a:stretch>
        </p:blipFill>
        <p:spPr bwMode="auto">
          <a:xfrm>
            <a:off x="5257800" y="3962400"/>
            <a:ext cx="3867150" cy="2209800"/>
          </a:xfrm>
          <a:prstGeom prst="rect">
            <a:avLst/>
          </a:prstGeom>
          <a:noFill/>
          <a:ln w="9525">
            <a:noFill/>
            <a:miter lim="800000"/>
            <a:headEnd/>
            <a:tailEnd/>
          </a:ln>
        </p:spPr>
      </p:pic>
      <p:pic>
        <p:nvPicPr>
          <p:cNvPr id="14" name="Picture 13" descr="Lion shield dome.png"/>
          <p:cNvPicPr>
            <a:picLocks noChangeAspect="1"/>
          </p:cNvPicPr>
          <p:nvPr/>
        </p:nvPicPr>
        <p:blipFill>
          <a:blip r:embed="rId5" cstate="print"/>
          <a:srcRect/>
          <a:stretch>
            <a:fillRect/>
          </a:stretch>
        </p:blipFill>
        <p:spPr bwMode="auto">
          <a:xfrm>
            <a:off x="838200" y="3886200"/>
            <a:ext cx="4389438" cy="2743200"/>
          </a:xfrm>
          <a:prstGeom prst="rect">
            <a:avLst/>
          </a:prstGeom>
          <a:noFill/>
          <a:ln w="9525">
            <a:noFill/>
            <a:miter lim="800000"/>
            <a:headEnd/>
            <a:tailEnd/>
          </a:ln>
        </p:spPr>
      </p:pic>
      <p:cxnSp>
        <p:nvCxnSpPr>
          <p:cNvPr id="16" name="Straight Arrow Connector 15"/>
          <p:cNvCxnSpPr/>
          <p:nvPr/>
        </p:nvCxnSpPr>
        <p:spPr>
          <a:xfrm rot="10800000">
            <a:off x="4114800" y="4419600"/>
            <a:ext cx="1524000" cy="1588"/>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additive="base">
                                        <p:cTn id="14"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additive="base">
                                        <p:cTn id="20"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7">
                                            <p:txEl>
                                              <p:pRg st="1" end="1"/>
                                            </p:txEl>
                                          </p:spTgt>
                                        </p:tgtEl>
                                        <p:attrNameLst>
                                          <p:attrName>ppt_y</p:attrName>
                                        </p:attrNameLst>
                                      </p:cBhvr>
                                      <p:tavLst>
                                        <p:tav tm="0">
                                          <p:val>
                                            <p:strVal val="#ppt_y"/>
                                          </p:val>
                                        </p:tav>
                                        <p:tav tm="100000">
                                          <p:val>
                                            <p:strVal val="#ppt_y"/>
                                          </p:val>
                                        </p:tav>
                                      </p:tavLst>
                                    </p:anim>
                                  </p:childTnLst>
                                </p:cTn>
                              </p:par>
                              <p:par>
                                <p:cTn id="22" presetID="3" presetClass="entr" presetSubtype="1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 calcmode="lin" valueType="num">
                                      <p:cBhvr additive="base">
                                        <p:cTn id="29"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
                                            <p:txEl>
                                              <p:pRg st="2" end="2"/>
                                            </p:txEl>
                                          </p:spTgt>
                                        </p:tgtEl>
                                        <p:attrNameLst>
                                          <p:attrName>ppt_y</p:attrName>
                                        </p:attrNameLst>
                                      </p:cBhvr>
                                      <p:tavLst>
                                        <p:tav tm="0">
                                          <p:val>
                                            <p:strVal val="#ppt_y"/>
                                          </p:val>
                                        </p:tav>
                                        <p:tav tm="100000">
                                          <p:val>
                                            <p:strVal val="#ppt_y"/>
                                          </p:val>
                                        </p:tav>
                                      </p:tavLst>
                                    </p:anim>
                                  </p:childTnLst>
                                </p:cTn>
                              </p:par>
                              <p:par>
                                <p:cTn id="31" presetID="3" presetClass="entr" presetSubtype="1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linds(horizont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 calcmode="lin" valueType="num">
                                      <p:cBhvr additive="base">
                                        <p:cTn id="38"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7">
                                            <p:txEl>
                                              <p:pRg st="3" end="3"/>
                                            </p:txEl>
                                          </p:spTgt>
                                        </p:tgtEl>
                                        <p:attrNameLst>
                                          <p:attrName>ppt_y</p:attrName>
                                        </p:attrNameLst>
                                      </p:cBhvr>
                                      <p:tavLst>
                                        <p:tav tm="0">
                                          <p:val>
                                            <p:strVal val="#ppt_y"/>
                                          </p:val>
                                        </p:tav>
                                        <p:tav tm="100000">
                                          <p:val>
                                            <p:strVal val="#ppt_y"/>
                                          </p:val>
                                        </p:tav>
                                      </p:tavLst>
                                    </p:anim>
                                  </p:childTnLst>
                                </p:cTn>
                              </p:par>
                              <p:par>
                                <p:cTn id="40" presetID="3" presetClass="entr" presetSubtype="1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par>
                          <p:cTn id="43" fill="hold">
                            <p:stCondLst>
                              <p:cond delay="500"/>
                            </p:stCondLst>
                            <p:childTnLst>
                              <p:par>
                                <p:cTn id="44" presetID="3" presetClass="entr" presetSubtype="10"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linds(horizontal)">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04800" y="228600"/>
            <a:ext cx="8839200" cy="708025"/>
          </a:xfrm>
          <a:prstGeom prst="rect">
            <a:avLst/>
          </a:prstGeom>
          <a:noFill/>
          <a:ln w="9525">
            <a:noFill/>
            <a:miter lim="800000"/>
            <a:headEnd/>
            <a:tailEnd/>
          </a:ln>
          <a:effectLst/>
        </p:spPr>
        <p:txBody>
          <a:bodyPr>
            <a:spAutoFit/>
          </a:bodyPr>
          <a:lstStyle/>
          <a:p>
            <a:pPr>
              <a:defRPr/>
            </a:pPr>
            <a:r>
              <a:rPr lang="en-US" sz="4000" dirty="0">
                <a:solidFill>
                  <a:srgbClr val="800000"/>
                </a:solidFill>
                <a:effectLst>
                  <a:outerShdw blurRad="38100" dist="38100" dir="2700000" algn="tl">
                    <a:srgbClr val="C0C0C0"/>
                  </a:outerShdw>
                </a:effectLst>
                <a:latin typeface="+mj-lt"/>
              </a:rPr>
              <a:t>X5</a:t>
            </a:r>
            <a:r>
              <a:rPr lang="en-US" sz="4000" b="1" dirty="0">
                <a:effectLst>
                  <a:outerShdw blurRad="38100" dist="38100" dir="2700000" algn="tl">
                    <a:srgbClr val="C0C0C0"/>
                  </a:outerShdw>
                </a:effectLst>
                <a:latin typeface="+mj-lt"/>
              </a:rPr>
              <a:t> </a:t>
            </a:r>
            <a:r>
              <a:rPr lang="en-US" sz="4000" dirty="0">
                <a:effectLst>
                  <a:outerShdw blurRad="38100" dist="38100" dir="2700000" algn="tl">
                    <a:srgbClr val="C0C0C0"/>
                  </a:outerShdw>
                </a:effectLst>
                <a:latin typeface="+mj-lt"/>
              </a:rPr>
              <a:t>Art</a:t>
            </a:r>
            <a:r>
              <a:rPr lang="en-US" sz="4000" dirty="0">
                <a:solidFill>
                  <a:srgbClr val="C00000"/>
                </a:solidFill>
                <a:effectLst>
                  <a:outerShdw blurRad="38100" dist="38100" dir="2700000" algn="tl">
                    <a:srgbClr val="C0C0C0"/>
                  </a:outerShdw>
                </a:effectLst>
                <a:latin typeface="+mj-lt"/>
              </a:rPr>
              <a:t> </a:t>
            </a:r>
            <a:r>
              <a:rPr lang="en-US" sz="4000" dirty="0">
                <a:solidFill>
                  <a:srgbClr val="800000"/>
                </a:solidFill>
                <a:effectLst>
                  <a:outerShdw blurRad="38100" dist="38100" dir="2700000" algn="tl">
                    <a:srgbClr val="C0C0C0"/>
                  </a:outerShdw>
                </a:effectLst>
                <a:latin typeface="+mj-lt"/>
              </a:rPr>
              <a:t>New Processes Copy-Paste</a:t>
            </a:r>
          </a:p>
        </p:txBody>
      </p:sp>
      <p:sp>
        <p:nvSpPr>
          <p:cNvPr id="7" name="Content Placeholder 6"/>
          <p:cNvSpPr>
            <a:spLocks noGrp="1"/>
          </p:cNvSpPr>
          <p:nvPr>
            <p:ph idx="1"/>
          </p:nvPr>
        </p:nvSpPr>
        <p:spPr bwMode="auto">
          <a:xfrm>
            <a:off x="381000" y="1371600"/>
            <a:ext cx="8534400" cy="50292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Create Libraries</a:t>
            </a:r>
          </a:p>
          <a:p>
            <a:pPr lvl="1"/>
            <a:r>
              <a:rPr lang="en-US" dirty="0" smtClean="0"/>
              <a:t>Font Old English</a:t>
            </a:r>
          </a:p>
          <a:p>
            <a:r>
              <a:rPr lang="en-US" dirty="0" smtClean="0"/>
              <a:t>Jewelry </a:t>
            </a:r>
          </a:p>
          <a:p>
            <a:pPr lvl="1">
              <a:buFontTx/>
              <a:buNone/>
            </a:pPr>
            <a:r>
              <a:rPr lang="en-US" dirty="0" smtClean="0"/>
              <a:t>Bases</a:t>
            </a:r>
          </a:p>
          <a:p>
            <a:pPr lvl="1">
              <a:buFontTx/>
              <a:buNone/>
            </a:pPr>
            <a:r>
              <a:rPr lang="en-US" dirty="0" smtClean="0"/>
              <a:t>Loops</a:t>
            </a:r>
          </a:p>
          <a:p>
            <a:pPr>
              <a:buFontTx/>
              <a:buNone/>
            </a:pPr>
            <a:r>
              <a:rPr lang="en-US" dirty="0" smtClean="0"/>
              <a:t>							</a:t>
            </a:r>
          </a:p>
          <a:p>
            <a:pPr lvl="1">
              <a:buFontTx/>
              <a:buNone/>
            </a:pPr>
            <a:r>
              <a:rPr lang="en-US" dirty="0" smtClean="0"/>
              <a:t>                                   </a:t>
            </a:r>
            <a:endParaRPr lang="en-US" sz="3200" dirty="0" smtClean="0"/>
          </a:p>
          <a:p>
            <a:pPr lvl="1">
              <a:buFontTx/>
              <a:buNone/>
            </a:pPr>
            <a:r>
              <a:rPr lang="en-US" dirty="0" smtClean="0"/>
              <a:t>			</a:t>
            </a:r>
          </a:p>
        </p:txBody>
      </p:sp>
      <p:pic>
        <p:nvPicPr>
          <p:cNvPr id="5" name="Picture 4" descr="Letter A.png"/>
          <p:cNvPicPr>
            <a:picLocks noChangeAspect="1"/>
          </p:cNvPicPr>
          <p:nvPr/>
        </p:nvPicPr>
        <p:blipFill>
          <a:blip r:embed="rId3" cstate="print"/>
          <a:srcRect/>
          <a:stretch>
            <a:fillRect/>
          </a:stretch>
        </p:blipFill>
        <p:spPr bwMode="auto">
          <a:xfrm>
            <a:off x="5867400" y="1295400"/>
            <a:ext cx="2927350" cy="1905000"/>
          </a:xfrm>
          <a:prstGeom prst="rect">
            <a:avLst/>
          </a:prstGeom>
          <a:noFill/>
          <a:ln w="9525">
            <a:noFill/>
            <a:miter lim="800000"/>
            <a:headEnd/>
            <a:tailEnd/>
          </a:ln>
        </p:spPr>
      </p:pic>
      <p:pic>
        <p:nvPicPr>
          <p:cNvPr id="6" name="Picture 5" descr="Bases.png"/>
          <p:cNvPicPr>
            <a:picLocks noChangeAspect="1"/>
          </p:cNvPicPr>
          <p:nvPr/>
        </p:nvPicPr>
        <p:blipFill>
          <a:blip r:embed="rId4" cstate="print"/>
          <a:srcRect l="36681"/>
          <a:stretch>
            <a:fillRect/>
          </a:stretch>
        </p:blipFill>
        <p:spPr bwMode="auto">
          <a:xfrm>
            <a:off x="6096000" y="3200400"/>
            <a:ext cx="2762250" cy="1905000"/>
          </a:xfrm>
          <a:prstGeom prst="rect">
            <a:avLst/>
          </a:prstGeom>
          <a:noFill/>
          <a:ln w="9525">
            <a:noFill/>
            <a:miter lim="800000"/>
            <a:headEnd/>
            <a:tailEnd/>
          </a:ln>
        </p:spPr>
      </p:pic>
      <p:pic>
        <p:nvPicPr>
          <p:cNvPr id="114694" name="Picture 7" descr="Loops.png"/>
          <p:cNvPicPr>
            <a:picLocks noChangeAspect="1"/>
          </p:cNvPicPr>
          <p:nvPr/>
        </p:nvPicPr>
        <p:blipFill>
          <a:blip r:embed="rId5" cstate="print"/>
          <a:srcRect/>
          <a:stretch>
            <a:fillRect/>
          </a:stretch>
        </p:blipFill>
        <p:spPr bwMode="auto">
          <a:xfrm>
            <a:off x="3200400" y="5302250"/>
            <a:ext cx="5638800" cy="1008063"/>
          </a:xfrm>
          <a:prstGeom prst="rect">
            <a:avLst/>
          </a:prstGeom>
          <a:noFill/>
          <a:ln w="9525">
            <a:noFill/>
            <a:miter lim="800000"/>
            <a:headEnd/>
            <a:tailEnd/>
          </a:ln>
        </p:spPr>
      </p:pic>
      <p:pic>
        <p:nvPicPr>
          <p:cNvPr id="9" name="Picture 8" descr="Oniment base-small..png"/>
          <p:cNvPicPr>
            <a:picLocks noChangeAspect="1"/>
          </p:cNvPicPr>
          <p:nvPr/>
        </p:nvPicPr>
        <p:blipFill>
          <a:blip r:embed="rId6" cstate="print"/>
          <a:srcRect/>
          <a:stretch>
            <a:fillRect/>
          </a:stretch>
        </p:blipFill>
        <p:spPr bwMode="auto">
          <a:xfrm>
            <a:off x="3124200" y="2514600"/>
            <a:ext cx="2667000" cy="26336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additive="base">
                                        <p:cTn id="14"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additive="base">
                                        <p:cTn id="20"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linds(horizont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additive="base">
                                        <p:cTn id="37"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3" presetClass="entr" presetSubtype="10"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linds(horizontal)">
                                      <p:cBhvr>
                                        <p:cTn id="42" dur="500"/>
                                        <p:tgtEl>
                                          <p:spTgt spid="6"/>
                                        </p:tgtEl>
                                      </p:cBhvr>
                                    </p:animEffect>
                                  </p:childTnLst>
                                </p:cTn>
                              </p:par>
                              <p:par>
                                <p:cTn id="43" presetID="3" presetClass="entr" presetSubtype="10"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linds(horizontal)">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nodeType="clickEffect">
                                  <p:stCondLst>
                                    <p:cond delay="0"/>
                                  </p:stCondLst>
                                  <p:childTnLst>
                                    <p:set>
                                      <p:cBhvr>
                                        <p:cTn id="49" dur="1" fill="hold">
                                          <p:stCondLst>
                                            <p:cond delay="0"/>
                                          </p:stCondLst>
                                        </p:cTn>
                                        <p:tgtEl>
                                          <p:spTgt spid="7">
                                            <p:txEl>
                                              <p:pRg st="4" end="4"/>
                                            </p:txEl>
                                          </p:spTgt>
                                        </p:tgtEl>
                                        <p:attrNameLst>
                                          <p:attrName>style.visibility</p:attrName>
                                        </p:attrNameLst>
                                      </p:cBhvr>
                                      <p:to>
                                        <p:strVal val="visible"/>
                                      </p:to>
                                    </p:set>
                                    <p:anim calcmode="lin" valueType="num">
                                      <p:cBhvr additive="base">
                                        <p:cTn id="50"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par>
                          <p:cTn id="52" fill="hold">
                            <p:stCondLst>
                              <p:cond delay="500"/>
                            </p:stCondLst>
                            <p:childTnLst>
                              <p:par>
                                <p:cTn id="53" presetID="3" presetClass="entr" presetSubtype="10" fill="hold" nodeType="afterEffect">
                                  <p:stCondLst>
                                    <p:cond delay="0"/>
                                  </p:stCondLst>
                                  <p:childTnLst>
                                    <p:set>
                                      <p:cBhvr>
                                        <p:cTn id="54" dur="1" fill="hold">
                                          <p:stCondLst>
                                            <p:cond delay="0"/>
                                          </p:stCondLst>
                                        </p:cTn>
                                        <p:tgtEl>
                                          <p:spTgt spid="114694"/>
                                        </p:tgtEl>
                                        <p:attrNameLst>
                                          <p:attrName>style.visibility</p:attrName>
                                        </p:attrNameLst>
                                      </p:cBhvr>
                                      <p:to>
                                        <p:strVal val="visible"/>
                                      </p:to>
                                    </p:set>
                                    <p:animEffect transition="in" filter="blinds(horizontal)">
                                      <p:cBhvr>
                                        <p:cTn id="55" dur="500"/>
                                        <p:tgtEl>
                                          <p:spTgt spid="114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bwMode="auto">
          <a:xfrm>
            <a:off x="381000" y="1371600"/>
            <a:ext cx="8534400" cy="50292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Build 3d Surfaces Pick and Place</a:t>
            </a:r>
          </a:p>
          <a:p>
            <a:r>
              <a:rPr lang="en-US" dirty="0" smtClean="0"/>
              <a:t>1 Pick Base</a:t>
            </a:r>
          </a:p>
          <a:p>
            <a:r>
              <a:rPr lang="en-US" dirty="0" smtClean="0"/>
              <a:t>2 Pick Letters</a:t>
            </a:r>
          </a:p>
          <a:p>
            <a:r>
              <a:rPr lang="en-US" dirty="0" smtClean="0"/>
              <a:t>3 Pick Loop</a:t>
            </a:r>
          </a:p>
          <a:p>
            <a:r>
              <a:rPr lang="en-US" dirty="0" smtClean="0"/>
              <a:t>Shade and Crop</a:t>
            </a:r>
          </a:p>
          <a:p>
            <a:pPr>
              <a:buFontTx/>
              <a:buNone/>
            </a:pPr>
            <a:r>
              <a:rPr lang="en-US" dirty="0" smtClean="0"/>
              <a:t>							</a:t>
            </a:r>
          </a:p>
          <a:p>
            <a:pPr lvl="1">
              <a:buFontTx/>
              <a:buNone/>
            </a:pPr>
            <a:r>
              <a:rPr lang="en-US" dirty="0" smtClean="0"/>
              <a:t>                                   </a:t>
            </a:r>
            <a:endParaRPr lang="en-US" sz="3200" dirty="0" smtClean="0"/>
          </a:p>
          <a:p>
            <a:pPr lvl="1">
              <a:buFontTx/>
              <a:buNone/>
            </a:pPr>
            <a:r>
              <a:rPr lang="en-US" dirty="0" smtClean="0"/>
              <a:t>			</a:t>
            </a:r>
          </a:p>
        </p:txBody>
      </p:sp>
      <p:sp>
        <p:nvSpPr>
          <p:cNvPr id="6" name="Text Box 7"/>
          <p:cNvSpPr txBox="1">
            <a:spLocks noChangeArrowheads="1"/>
          </p:cNvSpPr>
          <p:nvPr/>
        </p:nvSpPr>
        <p:spPr bwMode="auto">
          <a:xfrm>
            <a:off x="304800" y="228600"/>
            <a:ext cx="8839200" cy="708025"/>
          </a:xfrm>
          <a:prstGeom prst="rect">
            <a:avLst/>
          </a:prstGeom>
          <a:noFill/>
          <a:ln w="9525">
            <a:noFill/>
            <a:miter lim="800000"/>
            <a:headEnd/>
            <a:tailEnd/>
          </a:ln>
          <a:effectLst/>
        </p:spPr>
        <p:txBody>
          <a:bodyPr>
            <a:spAutoFit/>
          </a:bodyPr>
          <a:lstStyle/>
          <a:p>
            <a:pPr>
              <a:defRPr/>
            </a:pPr>
            <a:r>
              <a:rPr lang="en-US" sz="4000" dirty="0">
                <a:solidFill>
                  <a:srgbClr val="800000"/>
                </a:solidFill>
                <a:effectLst>
                  <a:outerShdw blurRad="38100" dist="38100" dir="2700000" algn="tl">
                    <a:srgbClr val="C0C0C0"/>
                  </a:outerShdw>
                </a:effectLst>
                <a:latin typeface="+mj-lt"/>
              </a:rPr>
              <a:t>X5</a:t>
            </a:r>
            <a:r>
              <a:rPr lang="en-US" sz="4000" b="1" dirty="0">
                <a:effectLst>
                  <a:outerShdw blurRad="38100" dist="38100" dir="2700000" algn="tl">
                    <a:srgbClr val="C0C0C0"/>
                  </a:outerShdw>
                </a:effectLst>
                <a:latin typeface="+mj-lt"/>
              </a:rPr>
              <a:t> </a:t>
            </a:r>
            <a:r>
              <a:rPr lang="en-US" sz="4000" dirty="0">
                <a:effectLst>
                  <a:outerShdw blurRad="38100" dist="38100" dir="2700000" algn="tl">
                    <a:srgbClr val="C0C0C0"/>
                  </a:outerShdw>
                </a:effectLst>
                <a:latin typeface="+mj-lt"/>
              </a:rPr>
              <a:t>Art</a:t>
            </a:r>
            <a:r>
              <a:rPr lang="en-US" sz="4000" dirty="0">
                <a:solidFill>
                  <a:srgbClr val="C00000"/>
                </a:solidFill>
                <a:effectLst>
                  <a:outerShdw blurRad="38100" dist="38100" dir="2700000" algn="tl">
                    <a:srgbClr val="C0C0C0"/>
                  </a:outerShdw>
                </a:effectLst>
                <a:latin typeface="+mj-lt"/>
              </a:rPr>
              <a:t> </a:t>
            </a:r>
            <a:r>
              <a:rPr lang="en-US" sz="4000" dirty="0">
                <a:solidFill>
                  <a:srgbClr val="800000"/>
                </a:solidFill>
                <a:effectLst>
                  <a:outerShdw blurRad="38100" dist="38100" dir="2700000" algn="tl">
                    <a:srgbClr val="C0C0C0"/>
                  </a:outerShdw>
                </a:effectLst>
                <a:latin typeface="+mj-lt"/>
              </a:rPr>
              <a:t>New Processes Copy-Paste</a:t>
            </a:r>
          </a:p>
        </p:txBody>
      </p:sp>
      <p:pic>
        <p:nvPicPr>
          <p:cNvPr id="8" name="Picture 7" descr="Heart Base.png"/>
          <p:cNvPicPr>
            <a:picLocks noChangeAspect="1"/>
          </p:cNvPicPr>
          <p:nvPr/>
        </p:nvPicPr>
        <p:blipFill>
          <a:blip r:embed="rId3" cstate="print"/>
          <a:srcRect/>
          <a:stretch>
            <a:fillRect/>
          </a:stretch>
        </p:blipFill>
        <p:spPr bwMode="auto">
          <a:xfrm>
            <a:off x="4800600" y="1960563"/>
            <a:ext cx="4171950" cy="4211637"/>
          </a:xfrm>
          <a:prstGeom prst="rect">
            <a:avLst/>
          </a:prstGeom>
          <a:noFill/>
          <a:ln w="9525">
            <a:noFill/>
            <a:miter lim="800000"/>
            <a:headEnd/>
            <a:tailEnd/>
          </a:ln>
        </p:spPr>
      </p:pic>
      <p:pic>
        <p:nvPicPr>
          <p:cNvPr id="9" name="Picture 8" descr="Heart Letters.png"/>
          <p:cNvPicPr>
            <a:picLocks noChangeAspect="1"/>
          </p:cNvPicPr>
          <p:nvPr/>
        </p:nvPicPr>
        <p:blipFill>
          <a:blip r:embed="rId4" cstate="print"/>
          <a:srcRect/>
          <a:stretch>
            <a:fillRect/>
          </a:stretch>
        </p:blipFill>
        <p:spPr bwMode="auto">
          <a:xfrm>
            <a:off x="4800600" y="1981200"/>
            <a:ext cx="4122738" cy="4114800"/>
          </a:xfrm>
          <a:prstGeom prst="rect">
            <a:avLst/>
          </a:prstGeom>
          <a:noFill/>
          <a:ln w="9525">
            <a:noFill/>
            <a:miter lim="800000"/>
            <a:headEnd/>
            <a:tailEnd/>
          </a:ln>
        </p:spPr>
      </p:pic>
      <p:pic>
        <p:nvPicPr>
          <p:cNvPr id="11" name="Picture 10" descr="Heart Loop.png"/>
          <p:cNvPicPr>
            <a:picLocks noChangeAspect="1"/>
          </p:cNvPicPr>
          <p:nvPr/>
        </p:nvPicPr>
        <p:blipFill>
          <a:blip r:embed="rId5" cstate="print"/>
          <a:srcRect/>
          <a:stretch>
            <a:fillRect/>
          </a:stretch>
        </p:blipFill>
        <p:spPr bwMode="auto">
          <a:xfrm>
            <a:off x="4724400" y="1981200"/>
            <a:ext cx="4208463" cy="4191000"/>
          </a:xfrm>
          <a:prstGeom prst="rect">
            <a:avLst/>
          </a:prstGeom>
          <a:noFill/>
          <a:ln w="9525">
            <a:noFill/>
            <a:miter lim="800000"/>
            <a:headEnd/>
            <a:tailEnd/>
          </a:ln>
        </p:spPr>
      </p:pic>
      <p:pic>
        <p:nvPicPr>
          <p:cNvPr id="12" name="Picture 11" descr="Heart Loop G.png"/>
          <p:cNvPicPr>
            <a:picLocks noChangeAspect="1"/>
          </p:cNvPicPr>
          <p:nvPr/>
        </p:nvPicPr>
        <p:blipFill>
          <a:blip r:embed="rId6" cstate="print"/>
          <a:srcRect/>
          <a:stretch>
            <a:fillRect/>
          </a:stretch>
        </p:blipFill>
        <p:spPr bwMode="auto">
          <a:xfrm>
            <a:off x="4648200" y="1828800"/>
            <a:ext cx="4267200" cy="4351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additive="base">
                                        <p:cTn id="14"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3"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 calcmode="lin" valueType="num">
                                      <p:cBhvr additive="base">
                                        <p:cTn id="35"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3" presetClass="entr" presetSubtype="1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7">
                                            <p:txEl>
                                              <p:pRg st="4" end="4"/>
                                            </p:txEl>
                                          </p:spTgt>
                                        </p:tgtEl>
                                        <p:attrNameLst>
                                          <p:attrName>style.visibility</p:attrName>
                                        </p:attrNameLst>
                                      </p:cBhvr>
                                      <p:to>
                                        <p:strVal val="visible"/>
                                      </p:to>
                                    </p:set>
                                    <p:anim calcmode="lin" valueType="num">
                                      <p:cBhvr additive="base">
                                        <p:cTn id="45"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linds(horizontal)">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200" y="152400"/>
            <a:ext cx="6858000"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effectLst>
                  <a:outerShdw blurRad="50800" dist="39000" dir="5460000" algn="tl">
                    <a:srgbClr val="000000">
                      <a:alpha val="38000"/>
                    </a:srgbClr>
                  </a:outerShdw>
                </a:effectLst>
              </a:rPr>
              <a:t>Quick</a:t>
            </a:r>
            <a:r>
              <a:rPr lang="en-US" sz="5400" b="1" dirty="0">
                <a:ln w="11430"/>
                <a:solidFill>
                  <a:srgbClr val="C00000"/>
                </a:solidFill>
                <a:effectLst>
                  <a:outerShdw blurRad="50800" dist="39000" dir="5460000" algn="tl">
                    <a:srgbClr val="000000">
                      <a:alpha val="38000"/>
                    </a:srgbClr>
                  </a:outerShdw>
                </a:effectLst>
              </a:rPr>
              <a:t>Part</a:t>
            </a:r>
            <a:r>
              <a:rPr lang="en-US" sz="5400" b="1" dirty="0">
                <a:ln w="11430"/>
                <a:effectLst>
                  <a:outerShdw blurRad="50800" dist="39000" dir="5460000" algn="tl">
                    <a:srgbClr val="000000">
                      <a:alpha val="38000"/>
                    </a:srgbClr>
                  </a:outerShdw>
                </a:effectLst>
              </a:rPr>
              <a:t>-X</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a:ln w="11430"/>
                <a:effectLst>
                  <a:outerShdw blurRad="50800" dist="39000" dir="5460000" algn="tl">
                    <a:srgbClr val="000000">
                      <a:alpha val="38000"/>
                    </a:srgbClr>
                  </a:outerShdw>
                </a:effectLst>
              </a:rPr>
              <a:t>20</a:t>
            </a:r>
            <a:r>
              <a:rPr lang="en-US" sz="5400" b="1" dirty="0">
                <a:ln w="11430"/>
                <a:solidFill>
                  <a:srgbClr val="C00000"/>
                </a:solidFill>
                <a:effectLst>
                  <a:outerShdw blurRad="50800" dist="39000" dir="5460000" algn="tl">
                    <a:srgbClr val="000000">
                      <a:alpha val="38000"/>
                    </a:srgbClr>
                  </a:outerShdw>
                </a:effectLst>
              </a:rPr>
              <a:t>10</a:t>
            </a:r>
          </a:p>
        </p:txBody>
      </p:sp>
      <p:sp>
        <p:nvSpPr>
          <p:cNvPr id="4" name="Rectangle 3"/>
          <p:cNvSpPr/>
          <p:nvPr/>
        </p:nvSpPr>
        <p:spPr>
          <a:xfrm>
            <a:off x="914400" y="1219200"/>
            <a:ext cx="7467600" cy="76944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1" algn="ctr">
              <a:defRPr/>
            </a:pPr>
            <a:r>
              <a:rPr lang="en-US" sz="4400" b="1" dirty="0" smtClean="0">
                <a:ln w="11430"/>
                <a:effectLst>
                  <a:outerShdw blurRad="50800" dist="39000" dir="5460000" algn="tl">
                    <a:srgbClr val="000000">
                      <a:alpha val="38000"/>
                    </a:srgbClr>
                  </a:outerShdw>
                </a:effectLst>
              </a:rPr>
              <a:t>CAD</a:t>
            </a:r>
            <a:r>
              <a:rPr lang="en-US" sz="4400" b="1" dirty="0" smtClean="0">
                <a:ln w="11430"/>
                <a:solidFill>
                  <a:srgbClr val="C00000"/>
                </a:solidFill>
                <a:effectLst>
                  <a:outerShdw blurRad="50800" dist="39000" dir="5460000" algn="tl">
                    <a:srgbClr val="000000">
                      <a:alpha val="38000"/>
                    </a:srgbClr>
                  </a:outerShdw>
                </a:effectLst>
              </a:rPr>
              <a:t>/CAM/</a:t>
            </a:r>
            <a:r>
              <a:rPr lang="en-US" sz="4400" b="1" dirty="0" smtClean="0">
                <a:ln w="11430"/>
                <a:effectLst>
                  <a:outerShdw blurRad="50800" dist="39000" dir="5460000" algn="tl">
                    <a:srgbClr val="000000">
                      <a:alpha val="38000"/>
                    </a:srgbClr>
                  </a:outerShdw>
                </a:effectLst>
              </a:rPr>
              <a:t>CNC</a:t>
            </a:r>
            <a:r>
              <a:rPr lang="en-US" sz="4400" b="1" dirty="0" smtClean="0">
                <a:ln w="11430"/>
                <a:solidFill>
                  <a:srgbClr val="C00000"/>
                </a:solidFill>
                <a:effectLst>
                  <a:outerShdw blurRad="50800" dist="39000" dir="5460000" algn="tl">
                    <a:srgbClr val="000000">
                      <a:alpha val="38000"/>
                    </a:srgbClr>
                  </a:outerShdw>
                </a:effectLst>
              </a:rPr>
              <a:t> Exposure</a:t>
            </a:r>
            <a:endParaRPr lang="en-US" sz="4400" b="1" dirty="0">
              <a:ln w="11430"/>
              <a:solidFill>
                <a:schemeClr val="accent2">
                  <a:lumMod val="75000"/>
                </a:schemeClr>
              </a:solidFill>
              <a:effectLst>
                <a:outerShdw blurRad="50800" dist="39000" dir="5460000" algn="tl">
                  <a:srgbClr val="000000">
                    <a:alpha val="38000"/>
                  </a:srgbClr>
                </a:outerShdw>
              </a:effectLst>
            </a:endParaRPr>
          </a:p>
        </p:txBody>
      </p:sp>
      <p:sp>
        <p:nvSpPr>
          <p:cNvPr id="5" name="TextBox 4"/>
          <p:cNvSpPr txBox="1"/>
          <p:nvPr/>
        </p:nvSpPr>
        <p:spPr>
          <a:xfrm>
            <a:off x="1143000" y="2133600"/>
            <a:ext cx="7162800" cy="3970318"/>
          </a:xfrm>
          <a:prstGeom prst="rect">
            <a:avLst/>
          </a:prstGeom>
          <a:noFill/>
        </p:spPr>
        <p:txBody>
          <a:bodyPr wrap="square" rtlCol="0">
            <a:spAutoFit/>
          </a:bodyPr>
          <a:lstStyle/>
          <a:p>
            <a:pPr>
              <a:buFont typeface="Arial" pitchFamily="34" charset="0"/>
              <a:buChar char="•"/>
            </a:pPr>
            <a:r>
              <a:rPr lang="en-US" sz="2800" dirty="0" smtClean="0"/>
              <a:t>QuickPart in Jr. </a:t>
            </a:r>
            <a:r>
              <a:rPr lang="en-US" sz="2800" dirty="0"/>
              <a:t>H</a:t>
            </a:r>
            <a:r>
              <a:rPr lang="en-US" sz="2800" dirty="0" smtClean="0"/>
              <a:t>igh exposes student to   	making motivational parts  </a:t>
            </a:r>
          </a:p>
          <a:p>
            <a:pPr>
              <a:buFont typeface="Arial" pitchFamily="34" charset="0"/>
              <a:buChar char="•"/>
            </a:pPr>
            <a:endParaRPr lang="en-US" sz="2800" dirty="0" smtClean="0"/>
          </a:p>
          <a:p>
            <a:pPr>
              <a:buFont typeface="Arial" pitchFamily="34" charset="0"/>
              <a:buChar char="•"/>
            </a:pPr>
            <a:r>
              <a:rPr lang="en-US" sz="2800" dirty="0" smtClean="0"/>
              <a:t>Jr. Highs expose to technology and feed 	High Schools </a:t>
            </a:r>
          </a:p>
          <a:p>
            <a:pPr>
              <a:buFont typeface="Arial" pitchFamily="34" charset="0"/>
              <a:buChar char="•"/>
            </a:pPr>
            <a:endParaRPr lang="en-US" sz="2800" dirty="0" smtClean="0"/>
          </a:p>
          <a:p>
            <a:pPr>
              <a:buFont typeface="Arial" pitchFamily="34" charset="0"/>
              <a:buChar char="•"/>
            </a:pPr>
            <a:r>
              <a:rPr lang="en-US" sz="2800" dirty="0" smtClean="0"/>
              <a:t>High Schools feed Technical programs</a:t>
            </a:r>
          </a:p>
          <a:p>
            <a:pPr>
              <a:buFont typeface="Arial" pitchFamily="34" charset="0"/>
              <a:buChar char="•"/>
            </a:pPr>
            <a:endParaRPr lang="en-US" sz="2800" dirty="0" smtClean="0"/>
          </a:p>
          <a:p>
            <a:pPr>
              <a:buFont typeface="Arial" pitchFamily="34" charset="0"/>
              <a:buChar char="•"/>
            </a:pPr>
            <a:r>
              <a:rPr lang="en-US" sz="2800" dirty="0" smtClean="0"/>
              <a:t>Pass those students along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34808 -0.32863 C -0.31805 -0.3203 -0.28784 -0.31198 -0.28958 -0.23358 C -0.29131 -0.15518 -0.39305 0.05759 -0.3585 0.142 C -0.32395 0.22641 -0.14149 0.29695 -0.08176 0.27336 C -0.02204 0.24954 -0.0111 0.12489 6.66667E-6 -4.87512E-6 " pathEditMode="relative" ptsTypes="aaaaA">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6"/>
          <p:cNvSpPr>
            <a:spLocks noGrp="1"/>
          </p:cNvSpPr>
          <p:nvPr>
            <p:ph idx="1"/>
          </p:nvPr>
        </p:nvSpPr>
        <p:spPr bwMode="auto">
          <a:xfrm>
            <a:off x="381000" y="1371600"/>
            <a:ext cx="8534400" cy="50292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Applications</a:t>
            </a:r>
          </a:p>
          <a:p>
            <a:pPr>
              <a:buFontTx/>
              <a:buNone/>
            </a:pPr>
            <a:r>
              <a:rPr lang="en-US" dirty="0" smtClean="0"/>
              <a:t>							</a:t>
            </a:r>
          </a:p>
          <a:p>
            <a:pPr lvl="1">
              <a:buFontTx/>
              <a:buNone/>
            </a:pPr>
            <a:r>
              <a:rPr lang="en-US" dirty="0" smtClean="0"/>
              <a:t>                                   </a:t>
            </a:r>
            <a:endParaRPr lang="en-US" sz="3200" dirty="0" smtClean="0"/>
          </a:p>
          <a:p>
            <a:pPr lvl="1">
              <a:buFontTx/>
              <a:buNone/>
            </a:pPr>
            <a:r>
              <a:rPr lang="en-US" dirty="0" smtClean="0"/>
              <a:t>			</a:t>
            </a:r>
          </a:p>
        </p:txBody>
      </p:sp>
      <p:sp>
        <p:nvSpPr>
          <p:cNvPr id="5" name="Text Box 7"/>
          <p:cNvSpPr txBox="1">
            <a:spLocks noChangeArrowheads="1"/>
          </p:cNvSpPr>
          <p:nvPr/>
        </p:nvSpPr>
        <p:spPr bwMode="auto">
          <a:xfrm>
            <a:off x="304800" y="228600"/>
            <a:ext cx="8839200" cy="708025"/>
          </a:xfrm>
          <a:prstGeom prst="rect">
            <a:avLst/>
          </a:prstGeom>
          <a:noFill/>
          <a:ln w="9525">
            <a:noFill/>
            <a:miter lim="800000"/>
            <a:headEnd/>
            <a:tailEnd/>
          </a:ln>
          <a:effectLst/>
        </p:spPr>
        <p:txBody>
          <a:bodyPr>
            <a:spAutoFit/>
          </a:bodyPr>
          <a:lstStyle/>
          <a:p>
            <a:pPr>
              <a:defRPr/>
            </a:pPr>
            <a:r>
              <a:rPr lang="en-US" sz="4000" dirty="0">
                <a:solidFill>
                  <a:srgbClr val="800000"/>
                </a:solidFill>
                <a:effectLst>
                  <a:outerShdw blurRad="38100" dist="38100" dir="2700000" algn="tl">
                    <a:srgbClr val="C0C0C0"/>
                  </a:outerShdw>
                </a:effectLst>
                <a:latin typeface="+mj-lt"/>
              </a:rPr>
              <a:t>X5</a:t>
            </a:r>
            <a:r>
              <a:rPr lang="en-US" sz="4000" b="1" dirty="0">
                <a:effectLst>
                  <a:outerShdw blurRad="38100" dist="38100" dir="2700000" algn="tl">
                    <a:srgbClr val="C0C0C0"/>
                  </a:outerShdw>
                </a:effectLst>
                <a:latin typeface="+mj-lt"/>
              </a:rPr>
              <a:t> </a:t>
            </a:r>
            <a:r>
              <a:rPr lang="en-US" sz="4000" dirty="0">
                <a:effectLst>
                  <a:outerShdw blurRad="38100" dist="38100" dir="2700000" algn="tl">
                    <a:srgbClr val="C0C0C0"/>
                  </a:outerShdw>
                </a:effectLst>
                <a:latin typeface="+mj-lt"/>
              </a:rPr>
              <a:t>Art</a:t>
            </a:r>
            <a:r>
              <a:rPr lang="en-US" sz="4000" dirty="0">
                <a:solidFill>
                  <a:srgbClr val="C00000"/>
                </a:solidFill>
                <a:effectLst>
                  <a:outerShdw blurRad="38100" dist="38100" dir="2700000" algn="tl">
                    <a:srgbClr val="C0C0C0"/>
                  </a:outerShdw>
                </a:effectLst>
                <a:latin typeface="+mj-lt"/>
              </a:rPr>
              <a:t> </a:t>
            </a:r>
            <a:r>
              <a:rPr lang="en-US" sz="4000" dirty="0">
                <a:solidFill>
                  <a:srgbClr val="800000"/>
                </a:solidFill>
                <a:effectLst>
                  <a:outerShdw blurRad="38100" dist="38100" dir="2700000" algn="tl">
                    <a:srgbClr val="C0C0C0"/>
                  </a:outerShdw>
                </a:effectLst>
                <a:latin typeface="+mj-lt"/>
              </a:rPr>
              <a:t>New Processes Copy-Paste</a:t>
            </a:r>
          </a:p>
        </p:txBody>
      </p:sp>
      <p:pic>
        <p:nvPicPr>
          <p:cNvPr id="116740" name="Picture 3" descr="Ornament All Small-1.png"/>
          <p:cNvPicPr>
            <a:picLocks noChangeAspect="1"/>
          </p:cNvPicPr>
          <p:nvPr/>
        </p:nvPicPr>
        <p:blipFill>
          <a:blip r:embed="rId3" cstate="print"/>
          <a:srcRect/>
          <a:stretch>
            <a:fillRect/>
          </a:stretch>
        </p:blipFill>
        <p:spPr bwMode="auto">
          <a:xfrm>
            <a:off x="1752600" y="2133600"/>
            <a:ext cx="6218238" cy="3886200"/>
          </a:xfrm>
          <a:prstGeom prst="rect">
            <a:avLst/>
          </a:prstGeom>
          <a:noFill/>
          <a:ln w="9525">
            <a:noFill/>
            <a:miter lim="800000"/>
            <a:headEnd/>
            <a:tailEnd/>
          </a:ln>
        </p:spPr>
      </p:pic>
      <p:pic>
        <p:nvPicPr>
          <p:cNvPr id="116741" name="Picture 5" descr="Bling Rotate titanium.png"/>
          <p:cNvPicPr>
            <a:picLocks noChangeAspect="1"/>
          </p:cNvPicPr>
          <p:nvPr/>
        </p:nvPicPr>
        <p:blipFill>
          <a:blip r:embed="rId4" cstate="print"/>
          <a:srcRect/>
          <a:stretch>
            <a:fillRect/>
          </a:stretch>
        </p:blipFill>
        <p:spPr bwMode="auto">
          <a:xfrm>
            <a:off x="838200" y="3048000"/>
            <a:ext cx="7772400" cy="2020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6741"/>
                                        </p:tgtEl>
                                        <p:attrNameLst>
                                          <p:attrName>style.visibility</p:attrName>
                                        </p:attrNameLst>
                                      </p:cBhvr>
                                      <p:to>
                                        <p:strVal val="visible"/>
                                      </p:to>
                                    </p:set>
                                    <p:animEffect transition="in" filter="wipe(down)">
                                      <p:cBhvr>
                                        <p:cTn id="7" dur="580">
                                          <p:stCondLst>
                                            <p:cond delay="0"/>
                                          </p:stCondLst>
                                        </p:cTn>
                                        <p:tgtEl>
                                          <p:spTgt spid="116741"/>
                                        </p:tgtEl>
                                      </p:cBhvr>
                                    </p:animEffect>
                                    <p:anim calcmode="lin" valueType="num">
                                      <p:cBhvr>
                                        <p:cTn id="8" dur="1822" tmFilter="0,0; 0.14,0.36; 0.43,0.73; 0.71,0.91; 1.0,1.0">
                                          <p:stCondLst>
                                            <p:cond delay="0"/>
                                          </p:stCondLst>
                                        </p:cTn>
                                        <p:tgtEl>
                                          <p:spTgt spid="11674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674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674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674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674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6741"/>
                                        </p:tgtEl>
                                      </p:cBhvr>
                                      <p:to x="100000" y="60000"/>
                                    </p:animScale>
                                    <p:animScale>
                                      <p:cBhvr>
                                        <p:cTn id="14" dur="166" decel="50000">
                                          <p:stCondLst>
                                            <p:cond delay="676"/>
                                          </p:stCondLst>
                                        </p:cTn>
                                        <p:tgtEl>
                                          <p:spTgt spid="116741"/>
                                        </p:tgtEl>
                                      </p:cBhvr>
                                      <p:to x="100000" y="100000"/>
                                    </p:animScale>
                                    <p:animScale>
                                      <p:cBhvr>
                                        <p:cTn id="15" dur="26">
                                          <p:stCondLst>
                                            <p:cond delay="1312"/>
                                          </p:stCondLst>
                                        </p:cTn>
                                        <p:tgtEl>
                                          <p:spTgt spid="116741"/>
                                        </p:tgtEl>
                                      </p:cBhvr>
                                      <p:to x="100000" y="80000"/>
                                    </p:animScale>
                                    <p:animScale>
                                      <p:cBhvr>
                                        <p:cTn id="16" dur="166" decel="50000">
                                          <p:stCondLst>
                                            <p:cond delay="1338"/>
                                          </p:stCondLst>
                                        </p:cTn>
                                        <p:tgtEl>
                                          <p:spTgt spid="116741"/>
                                        </p:tgtEl>
                                      </p:cBhvr>
                                      <p:to x="100000" y="100000"/>
                                    </p:animScale>
                                    <p:animScale>
                                      <p:cBhvr>
                                        <p:cTn id="17" dur="26">
                                          <p:stCondLst>
                                            <p:cond delay="1642"/>
                                          </p:stCondLst>
                                        </p:cTn>
                                        <p:tgtEl>
                                          <p:spTgt spid="116741"/>
                                        </p:tgtEl>
                                      </p:cBhvr>
                                      <p:to x="100000" y="90000"/>
                                    </p:animScale>
                                    <p:animScale>
                                      <p:cBhvr>
                                        <p:cTn id="18" dur="166" decel="50000">
                                          <p:stCondLst>
                                            <p:cond delay="1668"/>
                                          </p:stCondLst>
                                        </p:cTn>
                                        <p:tgtEl>
                                          <p:spTgt spid="116741"/>
                                        </p:tgtEl>
                                      </p:cBhvr>
                                      <p:to x="100000" y="100000"/>
                                    </p:animScale>
                                    <p:animScale>
                                      <p:cBhvr>
                                        <p:cTn id="19" dur="26">
                                          <p:stCondLst>
                                            <p:cond delay="1808"/>
                                          </p:stCondLst>
                                        </p:cTn>
                                        <p:tgtEl>
                                          <p:spTgt spid="116741"/>
                                        </p:tgtEl>
                                      </p:cBhvr>
                                      <p:to x="100000" y="95000"/>
                                    </p:animScale>
                                    <p:animScale>
                                      <p:cBhvr>
                                        <p:cTn id="20" dur="166" decel="50000">
                                          <p:stCondLst>
                                            <p:cond delay="1834"/>
                                          </p:stCondLst>
                                        </p:cTn>
                                        <p:tgtEl>
                                          <p:spTgt spid="11674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nodeType="clickEffect">
                                  <p:stCondLst>
                                    <p:cond delay="0"/>
                                  </p:stCondLst>
                                  <p:childTnLst>
                                    <p:animEffect transition="out" filter="blinds(horizontal)">
                                      <p:cBhvr>
                                        <p:cTn id="24" dur="500"/>
                                        <p:tgtEl>
                                          <p:spTgt spid="116741"/>
                                        </p:tgtEl>
                                      </p:cBhvr>
                                    </p:animEffect>
                                    <p:set>
                                      <p:cBhvr>
                                        <p:cTn id="25" dur="1" fill="hold">
                                          <p:stCondLst>
                                            <p:cond delay="499"/>
                                          </p:stCondLst>
                                        </p:cTn>
                                        <p:tgtEl>
                                          <p:spTgt spid="116741"/>
                                        </p:tgtEl>
                                        <p:attrNameLst>
                                          <p:attrName>style.visibility</p:attrName>
                                        </p:attrNameLst>
                                      </p:cBhvr>
                                      <p:to>
                                        <p:strVal val="hidden"/>
                                      </p:to>
                                    </p:set>
                                  </p:childTnLst>
                                </p:cTn>
                              </p:par>
                              <p:par>
                                <p:cTn id="26" presetID="3" presetClass="entr" presetSubtype="10" fill="hold" nodeType="withEffect">
                                  <p:stCondLst>
                                    <p:cond delay="0"/>
                                  </p:stCondLst>
                                  <p:childTnLst>
                                    <p:set>
                                      <p:cBhvr>
                                        <p:cTn id="27" dur="1" fill="hold">
                                          <p:stCondLst>
                                            <p:cond delay="0"/>
                                          </p:stCondLst>
                                        </p:cTn>
                                        <p:tgtEl>
                                          <p:spTgt spid="116740"/>
                                        </p:tgtEl>
                                        <p:attrNameLst>
                                          <p:attrName>style.visibility</p:attrName>
                                        </p:attrNameLst>
                                      </p:cBhvr>
                                      <p:to>
                                        <p:strVal val="visible"/>
                                      </p:to>
                                    </p:set>
                                    <p:animEffect transition="in" filter="blinds(horizontal)">
                                      <p:cBhvr>
                                        <p:cTn id="28" dur="500"/>
                                        <p:tgtEl>
                                          <p:spTgt spid="116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bwMode="auto">
          <a:xfrm>
            <a:off x="381000" y="1371600"/>
            <a:ext cx="8534400" cy="50292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Design From Top</a:t>
            </a:r>
          </a:p>
          <a:p>
            <a:r>
              <a:rPr lang="en-US" dirty="0" smtClean="0"/>
              <a:t>Design from Side</a:t>
            </a:r>
          </a:p>
          <a:p>
            <a:endParaRPr lang="en-US" dirty="0" smtClean="0"/>
          </a:p>
          <a:p>
            <a:endParaRPr lang="en-US" dirty="0" smtClean="0"/>
          </a:p>
          <a:p>
            <a:r>
              <a:rPr lang="en-US" dirty="0" smtClean="0"/>
              <a:t>Design Shell Cars</a:t>
            </a:r>
          </a:p>
          <a:p>
            <a:r>
              <a:rPr lang="en-US" dirty="0" smtClean="0"/>
              <a:t>Single Toolpath</a:t>
            </a:r>
          </a:p>
          <a:p>
            <a:pPr>
              <a:buFontTx/>
              <a:buNone/>
            </a:pPr>
            <a:r>
              <a:rPr lang="en-US" dirty="0" smtClean="0"/>
              <a:t>							</a:t>
            </a:r>
          </a:p>
          <a:p>
            <a:pPr lvl="1">
              <a:buFontTx/>
              <a:buNone/>
            </a:pPr>
            <a:r>
              <a:rPr lang="en-US" dirty="0" smtClean="0"/>
              <a:t>                                   </a:t>
            </a:r>
            <a:endParaRPr lang="en-US" sz="3200" dirty="0" smtClean="0"/>
          </a:p>
          <a:p>
            <a:pPr lvl="1">
              <a:buFontTx/>
              <a:buNone/>
            </a:pPr>
            <a:r>
              <a:rPr lang="en-US" dirty="0" smtClean="0"/>
              <a:t>			</a:t>
            </a:r>
          </a:p>
        </p:txBody>
      </p:sp>
      <p:sp>
        <p:nvSpPr>
          <p:cNvPr id="6" name="Text Box 7"/>
          <p:cNvSpPr txBox="1">
            <a:spLocks noChangeArrowheads="1"/>
          </p:cNvSpPr>
          <p:nvPr/>
        </p:nvSpPr>
        <p:spPr bwMode="auto">
          <a:xfrm>
            <a:off x="304800" y="228600"/>
            <a:ext cx="8839200" cy="708025"/>
          </a:xfrm>
          <a:prstGeom prst="rect">
            <a:avLst/>
          </a:prstGeom>
          <a:noFill/>
          <a:ln w="9525">
            <a:noFill/>
            <a:miter lim="800000"/>
            <a:headEnd/>
            <a:tailEnd/>
          </a:ln>
          <a:effectLst/>
        </p:spPr>
        <p:txBody>
          <a:bodyPr>
            <a:spAutoFit/>
          </a:bodyPr>
          <a:lstStyle/>
          <a:p>
            <a:pPr>
              <a:defRPr/>
            </a:pPr>
            <a:r>
              <a:rPr lang="en-US" sz="4000" dirty="0">
                <a:solidFill>
                  <a:srgbClr val="800000"/>
                </a:solidFill>
                <a:effectLst>
                  <a:outerShdw blurRad="38100" dist="38100" dir="2700000" algn="tl">
                    <a:srgbClr val="C0C0C0"/>
                  </a:outerShdw>
                </a:effectLst>
                <a:latin typeface="+mj-lt"/>
              </a:rPr>
              <a:t>X5</a:t>
            </a:r>
            <a:r>
              <a:rPr lang="en-US" sz="4000" b="1" dirty="0">
                <a:effectLst>
                  <a:outerShdw blurRad="38100" dist="38100" dir="2700000" algn="tl">
                    <a:srgbClr val="C0C0C0"/>
                  </a:outerShdw>
                </a:effectLst>
                <a:latin typeface="+mj-lt"/>
              </a:rPr>
              <a:t> </a:t>
            </a:r>
            <a:r>
              <a:rPr lang="en-US" sz="4000" dirty="0" smtClean="0">
                <a:effectLst>
                  <a:outerShdw blurRad="38100" dist="38100" dir="2700000" algn="tl">
                    <a:srgbClr val="C0C0C0"/>
                  </a:outerShdw>
                </a:effectLst>
                <a:latin typeface="+mj-lt"/>
              </a:rPr>
              <a:t>Design</a:t>
            </a:r>
            <a:r>
              <a:rPr lang="en-US" sz="4000" b="1" dirty="0" smtClean="0">
                <a:effectLst>
                  <a:outerShdw blurRad="38100" dist="38100" dir="2700000" algn="tl">
                    <a:srgbClr val="C0C0C0"/>
                  </a:outerShdw>
                </a:effectLst>
                <a:latin typeface="+mj-lt"/>
              </a:rPr>
              <a:t> </a:t>
            </a:r>
            <a:r>
              <a:rPr lang="en-US" sz="4000" dirty="0" smtClean="0">
                <a:solidFill>
                  <a:srgbClr val="800000"/>
                </a:solidFill>
                <a:effectLst>
                  <a:outerShdw blurRad="38100" dist="38100" dir="2700000" algn="tl">
                    <a:srgbClr val="C0C0C0"/>
                  </a:outerShdw>
                </a:effectLst>
                <a:latin typeface="+mj-lt"/>
              </a:rPr>
              <a:t>C02 cars with </a:t>
            </a:r>
            <a:r>
              <a:rPr lang="en-US" sz="4000" dirty="0" smtClean="0">
                <a:effectLst>
                  <a:outerShdw blurRad="38100" dist="38100" dir="2700000" algn="tl">
                    <a:srgbClr val="C0C0C0"/>
                  </a:outerShdw>
                </a:effectLst>
                <a:latin typeface="+mj-lt"/>
              </a:rPr>
              <a:t>Art</a:t>
            </a:r>
            <a:endParaRPr lang="en-US" sz="4000" dirty="0">
              <a:solidFill>
                <a:srgbClr val="800000"/>
              </a:solidFill>
              <a:effectLst>
                <a:outerShdw blurRad="38100" dist="38100" dir="2700000" algn="tl">
                  <a:srgbClr val="C0C0C0"/>
                </a:outerShdw>
              </a:effectLst>
              <a:latin typeface="+mj-lt"/>
            </a:endParaRPr>
          </a:p>
        </p:txBody>
      </p:sp>
      <p:pic>
        <p:nvPicPr>
          <p:cNvPr id="10" name="Picture 9" descr="Right Side Surface Plane-small.png"/>
          <p:cNvPicPr>
            <a:picLocks noChangeAspect="1"/>
          </p:cNvPicPr>
          <p:nvPr/>
        </p:nvPicPr>
        <p:blipFill>
          <a:blip r:embed="rId3" cstate="print"/>
          <a:stretch>
            <a:fillRect/>
          </a:stretch>
        </p:blipFill>
        <p:spPr>
          <a:xfrm>
            <a:off x="838200" y="2819400"/>
            <a:ext cx="4458323" cy="1162212"/>
          </a:xfrm>
          <a:prstGeom prst="rect">
            <a:avLst/>
          </a:prstGeom>
        </p:spPr>
      </p:pic>
      <p:pic>
        <p:nvPicPr>
          <p:cNvPr id="8" name="Picture 7" descr="Googie Racer Iso-sm.png"/>
          <p:cNvPicPr>
            <a:picLocks noChangeAspect="1"/>
          </p:cNvPicPr>
          <p:nvPr/>
        </p:nvPicPr>
        <p:blipFill>
          <a:blip r:embed="rId4" cstate="print"/>
          <a:stretch>
            <a:fillRect/>
          </a:stretch>
        </p:blipFill>
        <p:spPr>
          <a:xfrm>
            <a:off x="5404520" y="1295400"/>
            <a:ext cx="3739480" cy="2648192"/>
          </a:xfrm>
          <a:prstGeom prst="rect">
            <a:avLst/>
          </a:prstGeom>
        </p:spPr>
      </p:pic>
      <p:pic>
        <p:nvPicPr>
          <p:cNvPr id="11" name="Picture 10" descr="Shell Pocket Surface -Iso-SM.png"/>
          <p:cNvPicPr/>
          <p:nvPr/>
        </p:nvPicPr>
        <p:blipFill>
          <a:blip r:embed="rId5" cstate="print"/>
          <a:stretch>
            <a:fillRect/>
          </a:stretch>
        </p:blipFill>
        <p:spPr>
          <a:xfrm>
            <a:off x="4876800" y="4267200"/>
            <a:ext cx="3657600" cy="2057400"/>
          </a:xfrm>
          <a:prstGeom prst="rect">
            <a:avLst/>
          </a:prstGeom>
        </p:spPr>
      </p:pic>
      <p:pic>
        <p:nvPicPr>
          <p:cNvPr id="12" name="Picture 11" descr="Right toolpath.png"/>
          <p:cNvPicPr>
            <a:picLocks noChangeAspect="1"/>
          </p:cNvPicPr>
          <p:nvPr/>
        </p:nvPicPr>
        <p:blipFill>
          <a:blip r:embed="rId6" cstate="print"/>
          <a:stretch>
            <a:fillRect/>
          </a:stretch>
        </p:blipFill>
        <p:spPr>
          <a:xfrm>
            <a:off x="1066800" y="5410200"/>
            <a:ext cx="4310585" cy="1251165"/>
          </a:xfrm>
          <a:prstGeom prst="rect">
            <a:avLst/>
          </a:prstGeom>
        </p:spPr>
      </p:pic>
      <p:sp>
        <p:nvSpPr>
          <p:cNvPr id="13" name="TextBox 12"/>
          <p:cNvSpPr txBox="1"/>
          <p:nvPr/>
        </p:nvSpPr>
        <p:spPr>
          <a:xfrm>
            <a:off x="6096000" y="3962400"/>
            <a:ext cx="3048000" cy="954107"/>
          </a:xfrm>
          <a:prstGeom prst="rect">
            <a:avLst/>
          </a:prstGeom>
          <a:noFill/>
        </p:spPr>
        <p:txBody>
          <a:bodyPr wrap="square" rtlCol="0">
            <a:spAutoFit/>
          </a:bodyPr>
          <a:lstStyle/>
          <a:p>
            <a:r>
              <a:rPr lang="en-US" sz="2800" b="1" dirty="0" smtClean="0">
                <a:solidFill>
                  <a:srgbClr val="C00000"/>
                </a:solidFill>
              </a:rPr>
              <a:t>Custom shading </a:t>
            </a:r>
          </a:p>
          <a:p>
            <a:r>
              <a:rPr lang="en-US" sz="2800" b="1" dirty="0" smtClean="0">
                <a:solidFill>
                  <a:srgbClr val="C00000"/>
                </a:solidFill>
              </a:rPr>
              <a:t>   and textures</a:t>
            </a:r>
            <a:endParaRPr lang="en-US"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 calcmode="lin" valueType="num">
                                      <p:cBhvr additive="base">
                                        <p:cTn id="17"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Effect transition="in" filter="wipe(down)">
                                      <p:cBhvr>
                                        <p:cTn id="29" dur="580">
                                          <p:stCondLst>
                                            <p:cond delay="0"/>
                                          </p:stCondLst>
                                        </p:cTn>
                                        <p:tgtEl>
                                          <p:spTgt spid="13">
                                            <p:txEl>
                                              <p:pRg st="0" end="0"/>
                                            </p:txEl>
                                          </p:spTgt>
                                        </p:tgtEl>
                                      </p:cBhvr>
                                    </p:animEffect>
                                    <p:anim calcmode="lin" valueType="num">
                                      <p:cBhvr>
                                        <p:cTn id="30" dur="1822" tmFilter="0,0; 0.14,0.36; 0.43,0.73; 0.71,0.91; 1.0,1.0">
                                          <p:stCondLst>
                                            <p:cond delay="0"/>
                                          </p:stCondLst>
                                        </p:cTn>
                                        <p:tgtEl>
                                          <p:spTgt spid="13">
                                            <p:txEl>
                                              <p:pRg st="0" end="0"/>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3">
                                            <p:txEl>
                                              <p:pRg st="0" end="0"/>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3">
                                            <p:txEl>
                                              <p:pRg st="0" end="0"/>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3">
                                            <p:txEl>
                                              <p:pRg st="0" end="0"/>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3">
                                            <p:txEl>
                                              <p:pRg st="0" end="0"/>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13">
                                            <p:txEl>
                                              <p:pRg st="0" end="0"/>
                                            </p:txEl>
                                          </p:spTgt>
                                        </p:tgtEl>
                                      </p:cBhvr>
                                      <p:to x="100000" y="60000"/>
                                    </p:animScale>
                                    <p:animScale>
                                      <p:cBhvr>
                                        <p:cTn id="36" dur="166" decel="50000">
                                          <p:stCondLst>
                                            <p:cond delay="676"/>
                                          </p:stCondLst>
                                        </p:cTn>
                                        <p:tgtEl>
                                          <p:spTgt spid="13">
                                            <p:txEl>
                                              <p:pRg st="0" end="0"/>
                                            </p:txEl>
                                          </p:spTgt>
                                        </p:tgtEl>
                                      </p:cBhvr>
                                      <p:to x="100000" y="100000"/>
                                    </p:animScale>
                                    <p:animScale>
                                      <p:cBhvr>
                                        <p:cTn id="37" dur="26">
                                          <p:stCondLst>
                                            <p:cond delay="1312"/>
                                          </p:stCondLst>
                                        </p:cTn>
                                        <p:tgtEl>
                                          <p:spTgt spid="13">
                                            <p:txEl>
                                              <p:pRg st="0" end="0"/>
                                            </p:txEl>
                                          </p:spTgt>
                                        </p:tgtEl>
                                      </p:cBhvr>
                                      <p:to x="100000" y="80000"/>
                                    </p:animScale>
                                    <p:animScale>
                                      <p:cBhvr>
                                        <p:cTn id="38" dur="166" decel="50000">
                                          <p:stCondLst>
                                            <p:cond delay="1338"/>
                                          </p:stCondLst>
                                        </p:cTn>
                                        <p:tgtEl>
                                          <p:spTgt spid="13">
                                            <p:txEl>
                                              <p:pRg st="0" end="0"/>
                                            </p:txEl>
                                          </p:spTgt>
                                        </p:tgtEl>
                                      </p:cBhvr>
                                      <p:to x="100000" y="100000"/>
                                    </p:animScale>
                                    <p:animScale>
                                      <p:cBhvr>
                                        <p:cTn id="39" dur="26">
                                          <p:stCondLst>
                                            <p:cond delay="1642"/>
                                          </p:stCondLst>
                                        </p:cTn>
                                        <p:tgtEl>
                                          <p:spTgt spid="13">
                                            <p:txEl>
                                              <p:pRg st="0" end="0"/>
                                            </p:txEl>
                                          </p:spTgt>
                                        </p:tgtEl>
                                      </p:cBhvr>
                                      <p:to x="100000" y="90000"/>
                                    </p:animScale>
                                    <p:animScale>
                                      <p:cBhvr>
                                        <p:cTn id="40" dur="166" decel="50000">
                                          <p:stCondLst>
                                            <p:cond delay="1668"/>
                                          </p:stCondLst>
                                        </p:cTn>
                                        <p:tgtEl>
                                          <p:spTgt spid="13">
                                            <p:txEl>
                                              <p:pRg st="0" end="0"/>
                                            </p:txEl>
                                          </p:spTgt>
                                        </p:tgtEl>
                                      </p:cBhvr>
                                      <p:to x="100000" y="100000"/>
                                    </p:animScale>
                                    <p:animScale>
                                      <p:cBhvr>
                                        <p:cTn id="41" dur="26">
                                          <p:stCondLst>
                                            <p:cond delay="1808"/>
                                          </p:stCondLst>
                                        </p:cTn>
                                        <p:tgtEl>
                                          <p:spTgt spid="13">
                                            <p:txEl>
                                              <p:pRg st="0" end="0"/>
                                            </p:txEl>
                                          </p:spTgt>
                                        </p:tgtEl>
                                      </p:cBhvr>
                                      <p:to x="100000" y="95000"/>
                                    </p:animScale>
                                    <p:animScale>
                                      <p:cBhvr>
                                        <p:cTn id="42" dur="166" decel="50000">
                                          <p:stCondLst>
                                            <p:cond delay="1834"/>
                                          </p:stCondLst>
                                        </p:cTn>
                                        <p:tgtEl>
                                          <p:spTgt spid="13">
                                            <p:txEl>
                                              <p:pRg st="0" end="0"/>
                                            </p:txEl>
                                          </p:spTgt>
                                        </p:tgtEl>
                                      </p:cBhvr>
                                      <p:to x="100000" y="100000"/>
                                    </p:animScale>
                                  </p:childTnLst>
                                </p:cTn>
                              </p:par>
                              <p:par>
                                <p:cTn id="43" presetID="26" presetClass="entr" presetSubtype="0" fill="hold" nodeType="withEffect">
                                  <p:stCondLst>
                                    <p:cond delay="0"/>
                                  </p:stCondLst>
                                  <p:childTnLst>
                                    <p:set>
                                      <p:cBhvr>
                                        <p:cTn id="44" dur="1" fill="hold">
                                          <p:stCondLst>
                                            <p:cond delay="0"/>
                                          </p:stCondLst>
                                        </p:cTn>
                                        <p:tgtEl>
                                          <p:spTgt spid="13">
                                            <p:txEl>
                                              <p:pRg st="1" end="1"/>
                                            </p:txEl>
                                          </p:spTgt>
                                        </p:tgtEl>
                                        <p:attrNameLst>
                                          <p:attrName>style.visibility</p:attrName>
                                        </p:attrNameLst>
                                      </p:cBhvr>
                                      <p:to>
                                        <p:strVal val="visible"/>
                                      </p:to>
                                    </p:set>
                                    <p:animEffect transition="in" filter="wipe(down)">
                                      <p:cBhvr>
                                        <p:cTn id="45" dur="580">
                                          <p:stCondLst>
                                            <p:cond delay="0"/>
                                          </p:stCondLst>
                                        </p:cTn>
                                        <p:tgtEl>
                                          <p:spTgt spid="13">
                                            <p:txEl>
                                              <p:pRg st="1" end="1"/>
                                            </p:txEl>
                                          </p:spTgt>
                                        </p:tgtEl>
                                      </p:cBhvr>
                                    </p:animEffect>
                                    <p:anim calcmode="lin" valueType="num">
                                      <p:cBhvr>
                                        <p:cTn id="46" dur="1822" tmFilter="0,0; 0.14,0.36; 0.43,0.73; 0.71,0.91; 1.0,1.0">
                                          <p:stCondLst>
                                            <p:cond delay="0"/>
                                          </p:stCondLst>
                                        </p:cTn>
                                        <p:tgtEl>
                                          <p:spTgt spid="13">
                                            <p:txEl>
                                              <p:pRg st="1" end="1"/>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3">
                                            <p:txEl>
                                              <p:pRg st="1" end="1"/>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3">
                                            <p:txEl>
                                              <p:pRg st="1" end="1"/>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3">
                                            <p:txEl>
                                              <p:pRg st="1" end="1"/>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3">
                                            <p:txEl>
                                              <p:pRg st="1" end="1"/>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13">
                                            <p:txEl>
                                              <p:pRg st="1" end="1"/>
                                            </p:txEl>
                                          </p:spTgt>
                                        </p:tgtEl>
                                      </p:cBhvr>
                                      <p:to x="100000" y="60000"/>
                                    </p:animScale>
                                    <p:animScale>
                                      <p:cBhvr>
                                        <p:cTn id="52" dur="166" decel="50000">
                                          <p:stCondLst>
                                            <p:cond delay="676"/>
                                          </p:stCondLst>
                                        </p:cTn>
                                        <p:tgtEl>
                                          <p:spTgt spid="13">
                                            <p:txEl>
                                              <p:pRg st="1" end="1"/>
                                            </p:txEl>
                                          </p:spTgt>
                                        </p:tgtEl>
                                      </p:cBhvr>
                                      <p:to x="100000" y="100000"/>
                                    </p:animScale>
                                    <p:animScale>
                                      <p:cBhvr>
                                        <p:cTn id="53" dur="26">
                                          <p:stCondLst>
                                            <p:cond delay="1312"/>
                                          </p:stCondLst>
                                        </p:cTn>
                                        <p:tgtEl>
                                          <p:spTgt spid="13">
                                            <p:txEl>
                                              <p:pRg st="1" end="1"/>
                                            </p:txEl>
                                          </p:spTgt>
                                        </p:tgtEl>
                                      </p:cBhvr>
                                      <p:to x="100000" y="80000"/>
                                    </p:animScale>
                                    <p:animScale>
                                      <p:cBhvr>
                                        <p:cTn id="54" dur="166" decel="50000">
                                          <p:stCondLst>
                                            <p:cond delay="1338"/>
                                          </p:stCondLst>
                                        </p:cTn>
                                        <p:tgtEl>
                                          <p:spTgt spid="13">
                                            <p:txEl>
                                              <p:pRg st="1" end="1"/>
                                            </p:txEl>
                                          </p:spTgt>
                                        </p:tgtEl>
                                      </p:cBhvr>
                                      <p:to x="100000" y="100000"/>
                                    </p:animScale>
                                    <p:animScale>
                                      <p:cBhvr>
                                        <p:cTn id="55" dur="26">
                                          <p:stCondLst>
                                            <p:cond delay="1642"/>
                                          </p:stCondLst>
                                        </p:cTn>
                                        <p:tgtEl>
                                          <p:spTgt spid="13">
                                            <p:txEl>
                                              <p:pRg st="1" end="1"/>
                                            </p:txEl>
                                          </p:spTgt>
                                        </p:tgtEl>
                                      </p:cBhvr>
                                      <p:to x="100000" y="90000"/>
                                    </p:animScale>
                                    <p:animScale>
                                      <p:cBhvr>
                                        <p:cTn id="56" dur="166" decel="50000">
                                          <p:stCondLst>
                                            <p:cond delay="1668"/>
                                          </p:stCondLst>
                                        </p:cTn>
                                        <p:tgtEl>
                                          <p:spTgt spid="13">
                                            <p:txEl>
                                              <p:pRg st="1" end="1"/>
                                            </p:txEl>
                                          </p:spTgt>
                                        </p:tgtEl>
                                      </p:cBhvr>
                                      <p:to x="100000" y="100000"/>
                                    </p:animScale>
                                    <p:animScale>
                                      <p:cBhvr>
                                        <p:cTn id="57" dur="26">
                                          <p:stCondLst>
                                            <p:cond delay="1808"/>
                                          </p:stCondLst>
                                        </p:cTn>
                                        <p:tgtEl>
                                          <p:spTgt spid="13">
                                            <p:txEl>
                                              <p:pRg st="1" end="1"/>
                                            </p:txEl>
                                          </p:spTgt>
                                        </p:tgtEl>
                                      </p:cBhvr>
                                      <p:to x="100000" y="95000"/>
                                    </p:animScale>
                                    <p:animScale>
                                      <p:cBhvr>
                                        <p:cTn id="58" dur="166" decel="50000">
                                          <p:stCondLst>
                                            <p:cond delay="1834"/>
                                          </p:stCondLst>
                                        </p:cTn>
                                        <p:tgtEl>
                                          <p:spTgt spid="13">
                                            <p:txEl>
                                              <p:pRg st="1" end="1"/>
                                            </p:txEl>
                                          </p:spTgt>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7">
                                            <p:txEl>
                                              <p:pRg st="5" end="5"/>
                                            </p:txEl>
                                          </p:spTgt>
                                        </p:tgtEl>
                                        <p:attrNameLst>
                                          <p:attrName>style.visibility</p:attrName>
                                        </p:attrNameLst>
                                      </p:cBhvr>
                                      <p:to>
                                        <p:strVal val="visible"/>
                                      </p:to>
                                    </p:set>
                                    <p:anim calcmode="lin" valueType="num">
                                      <p:cBhvr additive="base">
                                        <p:cTn id="63" dur="5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7">
                                            <p:txEl>
                                              <p:pRg st="5" end="5"/>
                                            </p:txEl>
                                          </p:spTgt>
                                        </p:tgtEl>
                                        <p:attrNameLst>
                                          <p:attrName>ppt_y</p:attrName>
                                        </p:attrNameLst>
                                      </p:cBhvr>
                                      <p:tavLst>
                                        <p:tav tm="0">
                                          <p:val>
                                            <p:strVal val="#ppt_y"/>
                                          </p:val>
                                        </p:tav>
                                        <p:tav tm="100000">
                                          <p:val>
                                            <p:strVal val="#ppt_y"/>
                                          </p:val>
                                        </p:tav>
                                      </p:tavLst>
                                    </p:anim>
                                  </p:childTnLst>
                                </p:cTn>
                              </p:par>
                              <p:par>
                                <p:cTn id="65" presetID="3" presetClass="entr" presetSubtype="10" fill="hold" nodeType="with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blinds(horizontal)">
                                      <p:cBhvr>
                                        <p:cTn id="6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bwMode="auto">
          <a:xfrm>
            <a:off x="381000" y="1371600"/>
            <a:ext cx="8534400" cy="5029200"/>
          </a:xfrm>
          <a:noFill/>
          <a:ln>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r>
              <a:rPr lang="en-US" dirty="0" smtClean="0"/>
              <a:t>Use templates to check design</a:t>
            </a:r>
          </a:p>
          <a:p>
            <a:pPr>
              <a:buFontTx/>
              <a:buNone/>
            </a:pPr>
            <a:r>
              <a:rPr lang="en-US" dirty="0" smtClean="0"/>
              <a:t>	</a:t>
            </a:r>
            <a:r>
              <a:rPr lang="en-US" sz="2800" dirty="0" smtClean="0"/>
              <a:t>2D side Template</a:t>
            </a:r>
          </a:p>
          <a:p>
            <a:pPr>
              <a:buFontTx/>
              <a:buNone/>
            </a:pPr>
            <a:endParaRPr lang="en-US" dirty="0" smtClean="0"/>
          </a:p>
          <a:p>
            <a:pPr>
              <a:buFontTx/>
              <a:buNone/>
            </a:pPr>
            <a:endParaRPr lang="en-US" dirty="0" smtClean="0"/>
          </a:p>
          <a:p>
            <a:pPr>
              <a:buFontTx/>
              <a:buNone/>
            </a:pPr>
            <a:r>
              <a:rPr lang="en-US" dirty="0" smtClean="0"/>
              <a:t>	</a:t>
            </a:r>
            <a:r>
              <a:rPr lang="en-US" sz="2800" dirty="0" smtClean="0"/>
              <a:t>3D Template catches excesses</a:t>
            </a:r>
          </a:p>
          <a:p>
            <a:pPr>
              <a:buFontTx/>
              <a:buNone/>
            </a:pPr>
            <a:endParaRPr lang="en-US" dirty="0" smtClean="0"/>
          </a:p>
          <a:p>
            <a:pPr>
              <a:buFontTx/>
              <a:buNone/>
            </a:pPr>
            <a:r>
              <a:rPr lang="en-US" dirty="0" smtClean="0"/>
              <a:t>						</a:t>
            </a:r>
          </a:p>
          <a:p>
            <a:pPr lvl="1">
              <a:buFontTx/>
              <a:buNone/>
            </a:pPr>
            <a:r>
              <a:rPr lang="en-US" dirty="0" smtClean="0"/>
              <a:t>                                   </a:t>
            </a:r>
            <a:endParaRPr lang="en-US" sz="3200" dirty="0" smtClean="0"/>
          </a:p>
          <a:p>
            <a:pPr lvl="1">
              <a:buFontTx/>
              <a:buNone/>
            </a:pPr>
            <a:r>
              <a:rPr lang="en-US" dirty="0" smtClean="0"/>
              <a:t>			</a:t>
            </a:r>
          </a:p>
        </p:txBody>
      </p:sp>
      <p:sp>
        <p:nvSpPr>
          <p:cNvPr id="6" name="Text Box 7"/>
          <p:cNvSpPr txBox="1">
            <a:spLocks noChangeArrowheads="1"/>
          </p:cNvSpPr>
          <p:nvPr/>
        </p:nvSpPr>
        <p:spPr bwMode="auto">
          <a:xfrm>
            <a:off x="304800" y="228600"/>
            <a:ext cx="8839200" cy="708025"/>
          </a:xfrm>
          <a:prstGeom prst="rect">
            <a:avLst/>
          </a:prstGeom>
          <a:noFill/>
          <a:ln w="9525">
            <a:noFill/>
            <a:miter lim="800000"/>
            <a:headEnd/>
            <a:tailEnd/>
          </a:ln>
          <a:effectLst/>
          <a:scene3d>
            <a:camera prst="perspectiveRelaxedModerately"/>
            <a:lightRig rig="threePt" dir="t"/>
          </a:scene3d>
        </p:spPr>
        <p:txBody>
          <a:bodyPr>
            <a:spAutoFit/>
          </a:bodyPr>
          <a:lstStyle/>
          <a:p>
            <a:pPr>
              <a:defRPr/>
            </a:pPr>
            <a:r>
              <a:rPr lang="en-US" sz="4000" dirty="0" smtClean="0">
                <a:solidFill>
                  <a:srgbClr val="800000"/>
                </a:solidFill>
                <a:effectLst>
                  <a:outerShdw blurRad="38100" dist="38100" dir="2700000" algn="tl">
                    <a:srgbClr val="C0C0C0"/>
                  </a:outerShdw>
                </a:effectLst>
              </a:rPr>
              <a:t>X5</a:t>
            </a:r>
            <a:r>
              <a:rPr lang="en-US" sz="4000" b="1" dirty="0" smtClean="0">
                <a:effectLst>
                  <a:outerShdw blurRad="38100" dist="38100" dir="2700000" algn="tl">
                    <a:srgbClr val="C0C0C0"/>
                  </a:outerShdw>
                </a:effectLst>
              </a:rPr>
              <a:t> </a:t>
            </a:r>
            <a:r>
              <a:rPr lang="en-US" sz="4000" dirty="0" smtClean="0">
                <a:effectLst>
                  <a:outerShdw blurRad="38100" dist="38100" dir="2700000" algn="tl">
                    <a:srgbClr val="C0C0C0"/>
                  </a:outerShdw>
                </a:effectLst>
              </a:rPr>
              <a:t>Design</a:t>
            </a:r>
            <a:r>
              <a:rPr lang="en-US" sz="4000" b="1" dirty="0" smtClean="0">
                <a:effectLst>
                  <a:outerShdw blurRad="38100" dist="38100" dir="2700000" algn="tl">
                    <a:srgbClr val="C0C0C0"/>
                  </a:outerShdw>
                </a:effectLst>
              </a:rPr>
              <a:t> </a:t>
            </a:r>
            <a:r>
              <a:rPr lang="en-US" sz="4000" dirty="0" smtClean="0">
                <a:solidFill>
                  <a:srgbClr val="800000"/>
                </a:solidFill>
                <a:effectLst>
                  <a:outerShdw blurRad="38100" dist="38100" dir="2700000" algn="tl">
                    <a:srgbClr val="C0C0C0"/>
                  </a:outerShdw>
                </a:effectLst>
              </a:rPr>
              <a:t>C02 cars with </a:t>
            </a:r>
            <a:r>
              <a:rPr lang="en-US" sz="4000" dirty="0" smtClean="0">
                <a:effectLst>
                  <a:outerShdw blurRad="38100" dist="38100" dir="2700000" algn="tl">
                    <a:srgbClr val="C0C0C0"/>
                  </a:outerShdw>
                </a:effectLst>
              </a:rPr>
              <a:t>Art</a:t>
            </a:r>
            <a:endParaRPr lang="en-US" sz="4000" dirty="0">
              <a:solidFill>
                <a:srgbClr val="800000"/>
              </a:solidFill>
              <a:effectLst>
                <a:outerShdw blurRad="38100" dist="38100" dir="2700000" algn="tl">
                  <a:srgbClr val="C0C0C0"/>
                </a:outerShdw>
              </a:effectLst>
            </a:endParaRPr>
          </a:p>
        </p:txBody>
      </p:sp>
      <p:pic>
        <p:nvPicPr>
          <p:cNvPr id="4" name="Picture 3" descr="Right Side Template-Small.png"/>
          <p:cNvPicPr/>
          <p:nvPr/>
        </p:nvPicPr>
        <p:blipFill>
          <a:blip r:embed="rId3" cstate="print"/>
          <a:stretch>
            <a:fillRect/>
          </a:stretch>
        </p:blipFill>
        <p:spPr>
          <a:xfrm>
            <a:off x="685800" y="2590800"/>
            <a:ext cx="5257800" cy="1371600"/>
          </a:xfrm>
          <a:prstGeom prst="rect">
            <a:avLst/>
          </a:prstGeom>
        </p:spPr>
      </p:pic>
      <p:pic>
        <p:nvPicPr>
          <p:cNvPr id="5" name="Picture 4" descr="Dragon racer Template Shade-SM.png"/>
          <p:cNvPicPr>
            <a:picLocks noChangeAspect="1"/>
          </p:cNvPicPr>
          <p:nvPr/>
        </p:nvPicPr>
        <p:blipFill>
          <a:blip r:embed="rId4" cstate="print"/>
          <a:stretch>
            <a:fillRect/>
          </a:stretch>
        </p:blipFill>
        <p:spPr>
          <a:xfrm>
            <a:off x="914400" y="4648200"/>
            <a:ext cx="4858428" cy="11431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7">
                                            <p:txEl>
                                              <p:pRg st="1" end="1"/>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p:cTn id="19"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7">
                                            <p:txEl>
                                              <p:pRg st="4" end="4"/>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bwMode="auto">
          <a:xfrm>
            <a:off x="381000" y="1371600"/>
            <a:ext cx="8534400" cy="50292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Creating Art surfaces</a:t>
            </a:r>
          </a:p>
          <a:p>
            <a:pPr lvl="1"/>
            <a:r>
              <a:rPr lang="en-US" dirty="0" smtClean="0"/>
              <a:t>Select 2D boundary</a:t>
            </a:r>
          </a:p>
          <a:p>
            <a:pPr lvl="1"/>
            <a:r>
              <a:rPr lang="en-US" dirty="0" smtClean="0"/>
              <a:t>Select cross section</a:t>
            </a:r>
          </a:p>
          <a:p>
            <a:pPr lvl="1"/>
            <a:endParaRPr lang="en-US" dirty="0" smtClean="0"/>
          </a:p>
          <a:p>
            <a:pPr lvl="1"/>
            <a:r>
              <a:rPr lang="en-US" dirty="0" smtClean="0"/>
              <a:t>3D surface created</a:t>
            </a:r>
          </a:p>
          <a:p>
            <a:endParaRPr lang="en-US" dirty="0" smtClean="0"/>
          </a:p>
          <a:p>
            <a:endParaRPr lang="en-US" dirty="0" smtClean="0"/>
          </a:p>
          <a:p>
            <a:pPr>
              <a:buNone/>
            </a:pPr>
            <a:endParaRPr lang="en-US" dirty="0" smtClean="0"/>
          </a:p>
          <a:p>
            <a:pPr>
              <a:buFontTx/>
              <a:buNone/>
            </a:pPr>
            <a:r>
              <a:rPr lang="en-US" dirty="0" smtClean="0"/>
              <a:t>				</a:t>
            </a:r>
          </a:p>
          <a:p>
            <a:pPr lvl="1">
              <a:buFontTx/>
              <a:buNone/>
            </a:pPr>
            <a:r>
              <a:rPr lang="en-US" dirty="0" smtClean="0"/>
              <a:t>                                   </a:t>
            </a:r>
            <a:endParaRPr lang="en-US" sz="3200" dirty="0" smtClean="0"/>
          </a:p>
          <a:p>
            <a:pPr lvl="1">
              <a:buFontTx/>
              <a:buNone/>
            </a:pPr>
            <a:r>
              <a:rPr lang="en-US" dirty="0" smtClean="0"/>
              <a:t>			</a:t>
            </a:r>
          </a:p>
        </p:txBody>
      </p:sp>
      <p:sp>
        <p:nvSpPr>
          <p:cNvPr id="6" name="Text Box 7"/>
          <p:cNvSpPr txBox="1">
            <a:spLocks noChangeArrowheads="1"/>
          </p:cNvSpPr>
          <p:nvPr/>
        </p:nvSpPr>
        <p:spPr bwMode="auto">
          <a:xfrm>
            <a:off x="304800" y="228600"/>
            <a:ext cx="8839200" cy="708025"/>
          </a:xfrm>
          <a:prstGeom prst="rect">
            <a:avLst/>
          </a:prstGeom>
          <a:noFill/>
          <a:ln w="9525">
            <a:noFill/>
            <a:miter lim="800000"/>
            <a:headEnd/>
            <a:tailEnd/>
          </a:ln>
          <a:effectLst/>
        </p:spPr>
        <p:txBody>
          <a:bodyPr>
            <a:spAutoFit/>
          </a:bodyPr>
          <a:lstStyle/>
          <a:p>
            <a:pPr>
              <a:defRPr/>
            </a:pPr>
            <a:r>
              <a:rPr lang="en-US" sz="4000" dirty="0">
                <a:solidFill>
                  <a:srgbClr val="800000"/>
                </a:solidFill>
                <a:effectLst>
                  <a:outerShdw blurRad="38100" dist="38100" dir="2700000" algn="tl">
                    <a:srgbClr val="C0C0C0"/>
                  </a:outerShdw>
                </a:effectLst>
                <a:latin typeface="+mj-lt"/>
              </a:rPr>
              <a:t>X5</a:t>
            </a:r>
            <a:r>
              <a:rPr lang="en-US" sz="4000" b="1" dirty="0">
                <a:effectLst>
                  <a:outerShdw blurRad="38100" dist="38100" dir="2700000" algn="tl">
                    <a:srgbClr val="C0C0C0"/>
                  </a:outerShdw>
                </a:effectLst>
                <a:latin typeface="+mj-lt"/>
              </a:rPr>
              <a:t> </a:t>
            </a:r>
            <a:r>
              <a:rPr lang="en-US" sz="4000" dirty="0">
                <a:effectLst>
                  <a:outerShdw blurRad="38100" dist="38100" dir="2700000" algn="tl">
                    <a:srgbClr val="C0C0C0"/>
                  </a:outerShdw>
                </a:effectLst>
                <a:latin typeface="+mj-lt"/>
              </a:rPr>
              <a:t>Art</a:t>
            </a:r>
            <a:r>
              <a:rPr lang="en-US" sz="4000" dirty="0">
                <a:solidFill>
                  <a:srgbClr val="C00000"/>
                </a:solidFill>
                <a:effectLst>
                  <a:outerShdw blurRad="38100" dist="38100" dir="2700000" algn="tl">
                    <a:srgbClr val="C0C0C0"/>
                  </a:outerShdw>
                </a:effectLst>
                <a:latin typeface="+mj-lt"/>
              </a:rPr>
              <a:t> </a:t>
            </a:r>
            <a:r>
              <a:rPr lang="en-US" sz="4000" dirty="0" smtClean="0">
                <a:solidFill>
                  <a:srgbClr val="800000"/>
                </a:solidFill>
                <a:effectLst>
                  <a:outerShdw blurRad="38100" dist="38100" dir="2700000" algn="tl">
                    <a:srgbClr val="C0C0C0"/>
                  </a:outerShdw>
                </a:effectLst>
                <a:latin typeface="+mj-lt"/>
              </a:rPr>
              <a:t>C02 </a:t>
            </a:r>
            <a:r>
              <a:rPr lang="en-US" sz="4000" dirty="0" smtClean="0">
                <a:effectLst>
                  <a:outerShdw blurRad="38100" dist="38100" dir="2700000" algn="tl">
                    <a:srgbClr val="C0C0C0"/>
                  </a:outerShdw>
                </a:effectLst>
                <a:latin typeface="+mj-lt"/>
              </a:rPr>
              <a:t>Design</a:t>
            </a:r>
            <a:endParaRPr lang="en-US" sz="4000" dirty="0">
              <a:effectLst>
                <a:outerShdw blurRad="38100" dist="38100" dir="2700000" algn="tl">
                  <a:srgbClr val="C0C0C0"/>
                </a:outerShdw>
              </a:effectLst>
              <a:latin typeface="+mj-lt"/>
            </a:endParaRPr>
          </a:p>
        </p:txBody>
      </p:sp>
      <p:pic>
        <p:nvPicPr>
          <p:cNvPr id="8" name="Picture 7" descr="Geometry-sm.png"/>
          <p:cNvPicPr/>
          <p:nvPr/>
        </p:nvPicPr>
        <p:blipFill>
          <a:blip r:embed="rId3" cstate="print"/>
          <a:stretch>
            <a:fillRect/>
          </a:stretch>
        </p:blipFill>
        <p:spPr>
          <a:xfrm>
            <a:off x="4953000" y="1828800"/>
            <a:ext cx="1777325" cy="914400"/>
          </a:xfrm>
          <a:prstGeom prst="rect">
            <a:avLst/>
          </a:prstGeom>
        </p:spPr>
      </p:pic>
      <p:pic>
        <p:nvPicPr>
          <p:cNvPr id="9" name="Picture 8"/>
          <p:cNvPicPr/>
          <p:nvPr/>
        </p:nvPicPr>
        <p:blipFill>
          <a:blip r:embed="rId4" cstate="print"/>
          <a:srcRect/>
          <a:stretch>
            <a:fillRect/>
          </a:stretch>
        </p:blipFill>
        <p:spPr bwMode="auto">
          <a:xfrm flipH="1">
            <a:off x="6553199" y="2819400"/>
            <a:ext cx="2362201" cy="2667000"/>
          </a:xfrm>
          <a:prstGeom prst="rect">
            <a:avLst/>
          </a:prstGeom>
          <a:noFill/>
          <a:ln w="9525">
            <a:noFill/>
            <a:miter lim="800000"/>
            <a:headEnd/>
            <a:tailEnd/>
          </a:ln>
          <a:scene3d>
            <a:camera prst="orthographicFront">
              <a:rot lat="0" lon="10800000" rev="0"/>
            </a:camera>
            <a:lightRig rig="threePt" dir="t"/>
          </a:scene3d>
        </p:spPr>
      </p:pic>
      <p:pic>
        <p:nvPicPr>
          <p:cNvPr id="11" name="Picture 10" descr="Surface Iso-Translucene-sm.png"/>
          <p:cNvPicPr/>
          <p:nvPr/>
        </p:nvPicPr>
        <p:blipFill>
          <a:blip r:embed="rId5" cstate="print"/>
          <a:stretch>
            <a:fillRect/>
          </a:stretch>
        </p:blipFill>
        <p:spPr>
          <a:xfrm>
            <a:off x="3048000" y="5334000"/>
            <a:ext cx="1752600" cy="1066800"/>
          </a:xfrm>
          <a:prstGeom prst="rect">
            <a:avLst/>
          </a:prstGeom>
        </p:spPr>
      </p:pic>
      <p:pic>
        <p:nvPicPr>
          <p:cNvPr id="12" name="Picture 11" descr="Surface Iso-sm.png"/>
          <p:cNvPicPr/>
          <p:nvPr/>
        </p:nvPicPr>
        <p:blipFill>
          <a:blip r:embed="rId6" cstate="print"/>
          <a:stretch>
            <a:fillRect/>
          </a:stretch>
        </p:blipFill>
        <p:spPr>
          <a:xfrm>
            <a:off x="5029200" y="5334000"/>
            <a:ext cx="1752600" cy="1204609"/>
          </a:xfrm>
          <a:prstGeom prst="rect">
            <a:avLst/>
          </a:prstGeom>
        </p:spPr>
      </p:pic>
      <p:pic>
        <p:nvPicPr>
          <p:cNvPr id="16" name="Picture 15" descr="Surface Top-sm.png"/>
          <p:cNvPicPr/>
          <p:nvPr/>
        </p:nvPicPr>
        <p:blipFill>
          <a:blip r:embed="rId7" cstate="print"/>
          <a:stretch>
            <a:fillRect/>
          </a:stretch>
        </p:blipFill>
        <p:spPr>
          <a:xfrm>
            <a:off x="990600" y="5181600"/>
            <a:ext cx="1752600" cy="914400"/>
          </a:xfrm>
          <a:prstGeom prst="rect">
            <a:avLst/>
          </a:prstGeom>
        </p:spPr>
      </p:pic>
      <p:sp>
        <p:nvSpPr>
          <p:cNvPr id="17" name="TextBox 16"/>
          <p:cNvSpPr txBox="1"/>
          <p:nvPr/>
        </p:nvSpPr>
        <p:spPr>
          <a:xfrm>
            <a:off x="1219200" y="4724400"/>
            <a:ext cx="4191000" cy="369332"/>
          </a:xfrm>
          <a:prstGeom prst="rect">
            <a:avLst/>
          </a:prstGeom>
          <a:noFill/>
        </p:spPr>
        <p:txBody>
          <a:bodyPr wrap="square" rtlCol="0">
            <a:spAutoFit/>
          </a:bodyPr>
          <a:lstStyle/>
          <a:p>
            <a:r>
              <a:rPr lang="en-US" dirty="0" smtClean="0"/>
              <a:t>Top view           Isometric translucent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ppt_y"/>
                                          </p:val>
                                        </p:tav>
                                        <p:tav tm="100000">
                                          <p:val>
                                            <p:strVal val="#ppt_y"/>
                                          </p:val>
                                        </p:tav>
                                      </p:tavLst>
                                    </p:anim>
                                  </p:childTnLst>
                                </p:cTn>
                              </p:par>
                              <p:par>
                                <p:cTn id="19" presetID="5" presetClass="entr" presetSubtype="1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heckerboard(across)">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 calcmode="lin" valueType="num">
                                      <p:cBhvr additive="base">
                                        <p:cTn id="26"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7">
                                            <p:txEl>
                                              <p:pRg st="4" end="4"/>
                                            </p:txEl>
                                          </p:spTgt>
                                        </p:tgtEl>
                                        <p:attrNameLst>
                                          <p:attrName>ppt_y</p:attrName>
                                        </p:attrNameLst>
                                      </p:cBhvr>
                                      <p:tavLst>
                                        <p:tav tm="0">
                                          <p:val>
                                            <p:strVal val="#ppt_y"/>
                                          </p:val>
                                        </p:tav>
                                        <p:tav tm="100000">
                                          <p:val>
                                            <p:strVal val="#ppt_y"/>
                                          </p:val>
                                        </p:tav>
                                      </p:tavLst>
                                    </p:anim>
                                  </p:childTnLst>
                                </p:cTn>
                              </p:par>
                              <p:par>
                                <p:cTn id="28" presetID="53"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Effect transition="in" filter="fade">
                                      <p:cBhvr>
                                        <p:cTn id="32" dur="500"/>
                                        <p:tgtEl>
                                          <p:spTgt spid="17"/>
                                        </p:tgtEl>
                                      </p:cBhvr>
                                    </p:animEffect>
                                  </p:childTnLst>
                                </p:cTn>
                              </p:par>
                              <p:par>
                                <p:cTn id="33" presetID="53"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par>
                                <p:cTn id="38" presetID="53"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par>
                                <p:cTn id="43" presetID="53"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bwMode="auto">
          <a:xfrm>
            <a:off x="381000" y="1371600"/>
            <a:ext cx="8534400" cy="50292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Paste from </a:t>
            </a:r>
            <a:r>
              <a:rPr lang="en-US" b="1" dirty="0" smtClean="0">
                <a:solidFill>
                  <a:srgbClr val="C00000"/>
                </a:solidFill>
              </a:rPr>
              <a:t>2D</a:t>
            </a:r>
            <a:r>
              <a:rPr lang="en-US" dirty="0" smtClean="0"/>
              <a:t> component library</a:t>
            </a:r>
          </a:p>
          <a:p>
            <a:pPr>
              <a:buNone/>
            </a:pPr>
            <a:r>
              <a:rPr lang="en-US" sz="2400" dirty="0" smtClean="0"/>
              <a:t>		Body	       Cartridge   Canopy	       Fin</a:t>
            </a:r>
          </a:p>
          <a:p>
            <a:pPr>
              <a:buFontTx/>
              <a:buNone/>
            </a:pPr>
            <a:r>
              <a:rPr lang="en-US" dirty="0" smtClean="0"/>
              <a:t>							</a:t>
            </a:r>
          </a:p>
          <a:p>
            <a:pPr lvl="1">
              <a:buFontTx/>
              <a:buNone/>
            </a:pPr>
            <a:r>
              <a:rPr lang="en-US" dirty="0" smtClean="0"/>
              <a:t>                                   </a:t>
            </a:r>
            <a:endParaRPr lang="en-US" sz="3200" dirty="0" smtClean="0"/>
          </a:p>
          <a:p>
            <a:pPr lvl="1">
              <a:buFontTx/>
              <a:buNone/>
            </a:pPr>
            <a:r>
              <a:rPr lang="en-US" dirty="0" smtClean="0"/>
              <a:t>			</a:t>
            </a:r>
          </a:p>
        </p:txBody>
      </p:sp>
      <p:sp>
        <p:nvSpPr>
          <p:cNvPr id="6" name="Text Box 7"/>
          <p:cNvSpPr txBox="1">
            <a:spLocks noChangeArrowheads="1"/>
          </p:cNvSpPr>
          <p:nvPr/>
        </p:nvSpPr>
        <p:spPr bwMode="auto">
          <a:xfrm>
            <a:off x="304800" y="228600"/>
            <a:ext cx="8839200" cy="708025"/>
          </a:xfrm>
          <a:prstGeom prst="rect">
            <a:avLst/>
          </a:prstGeom>
          <a:noFill/>
          <a:ln w="9525">
            <a:noFill/>
            <a:miter lim="800000"/>
            <a:headEnd/>
            <a:tailEnd/>
          </a:ln>
          <a:effectLst/>
        </p:spPr>
        <p:txBody>
          <a:bodyPr>
            <a:spAutoFit/>
          </a:bodyPr>
          <a:lstStyle/>
          <a:p>
            <a:pPr>
              <a:defRPr/>
            </a:pPr>
            <a:r>
              <a:rPr lang="en-US" sz="4000" dirty="0" smtClean="0">
                <a:solidFill>
                  <a:srgbClr val="800000"/>
                </a:solidFill>
                <a:effectLst>
                  <a:outerShdw blurRad="38100" dist="38100" dir="2700000" algn="tl">
                    <a:srgbClr val="C0C0C0"/>
                  </a:outerShdw>
                </a:effectLst>
              </a:rPr>
              <a:t>X5</a:t>
            </a:r>
            <a:r>
              <a:rPr lang="en-US" sz="4000" b="1" dirty="0" smtClean="0">
                <a:effectLst>
                  <a:outerShdw blurRad="38100" dist="38100" dir="2700000" algn="tl">
                    <a:srgbClr val="C0C0C0"/>
                  </a:outerShdw>
                </a:effectLst>
              </a:rPr>
              <a:t> </a:t>
            </a:r>
            <a:r>
              <a:rPr lang="en-US" sz="4000" dirty="0" smtClean="0">
                <a:effectLst>
                  <a:outerShdw blurRad="38100" dist="38100" dir="2700000" algn="tl">
                    <a:srgbClr val="C0C0C0"/>
                  </a:outerShdw>
                </a:effectLst>
              </a:rPr>
              <a:t>Design</a:t>
            </a:r>
            <a:r>
              <a:rPr lang="en-US" sz="4000" b="1" dirty="0" smtClean="0">
                <a:effectLst>
                  <a:outerShdw blurRad="38100" dist="38100" dir="2700000" algn="tl">
                    <a:srgbClr val="C0C0C0"/>
                  </a:outerShdw>
                </a:effectLst>
              </a:rPr>
              <a:t> </a:t>
            </a:r>
            <a:r>
              <a:rPr lang="en-US" sz="4000" dirty="0" smtClean="0">
                <a:solidFill>
                  <a:srgbClr val="800000"/>
                </a:solidFill>
                <a:effectLst>
                  <a:outerShdw blurRad="38100" dist="38100" dir="2700000" algn="tl">
                    <a:srgbClr val="C0C0C0"/>
                  </a:outerShdw>
                </a:effectLst>
              </a:rPr>
              <a:t>C02 cars with </a:t>
            </a:r>
            <a:r>
              <a:rPr lang="en-US" sz="4000" dirty="0" smtClean="0">
                <a:effectLst>
                  <a:outerShdw blurRad="38100" dist="38100" dir="2700000" algn="tl">
                    <a:srgbClr val="C0C0C0"/>
                  </a:outerShdw>
                </a:effectLst>
              </a:rPr>
              <a:t>Art</a:t>
            </a:r>
            <a:endParaRPr lang="en-US" sz="4000" dirty="0">
              <a:solidFill>
                <a:srgbClr val="800000"/>
              </a:solidFill>
              <a:effectLst>
                <a:outerShdw blurRad="38100" dist="38100" dir="2700000" algn="tl">
                  <a:srgbClr val="C0C0C0"/>
                </a:outerShdw>
              </a:effectLst>
            </a:endParaRPr>
          </a:p>
        </p:txBody>
      </p:sp>
      <p:pic>
        <p:nvPicPr>
          <p:cNvPr id="10" name="Picture 9" descr="Body-SMpng.png"/>
          <p:cNvPicPr/>
          <p:nvPr/>
        </p:nvPicPr>
        <p:blipFill>
          <a:blip r:embed="rId3" cstate="print"/>
          <a:stretch>
            <a:fillRect/>
          </a:stretch>
        </p:blipFill>
        <p:spPr>
          <a:xfrm flipV="1">
            <a:off x="381000" y="2667000"/>
            <a:ext cx="2849124" cy="457200"/>
          </a:xfrm>
          <a:prstGeom prst="rect">
            <a:avLst/>
          </a:prstGeom>
        </p:spPr>
      </p:pic>
      <p:pic>
        <p:nvPicPr>
          <p:cNvPr id="11" name="Picture 10" descr="Cartridge Housing-SM.png"/>
          <p:cNvPicPr/>
          <p:nvPr/>
        </p:nvPicPr>
        <p:blipFill>
          <a:blip r:embed="rId4" cstate="print"/>
          <a:stretch>
            <a:fillRect/>
          </a:stretch>
        </p:blipFill>
        <p:spPr>
          <a:xfrm>
            <a:off x="3429000" y="2438400"/>
            <a:ext cx="1295400" cy="914400"/>
          </a:xfrm>
          <a:prstGeom prst="rect">
            <a:avLst/>
          </a:prstGeom>
        </p:spPr>
      </p:pic>
      <p:pic>
        <p:nvPicPr>
          <p:cNvPr id="12" name="Picture 11" descr="Canopy-SM.png"/>
          <p:cNvPicPr/>
          <p:nvPr/>
        </p:nvPicPr>
        <p:blipFill>
          <a:blip r:embed="rId5" cstate="print"/>
          <a:stretch>
            <a:fillRect/>
          </a:stretch>
        </p:blipFill>
        <p:spPr>
          <a:xfrm>
            <a:off x="5105400" y="2514600"/>
            <a:ext cx="1066800" cy="838200"/>
          </a:xfrm>
          <a:prstGeom prst="rect">
            <a:avLst/>
          </a:prstGeom>
        </p:spPr>
      </p:pic>
      <p:pic>
        <p:nvPicPr>
          <p:cNvPr id="13" name="Picture 12" descr="Fin Medium-SM.png"/>
          <p:cNvPicPr/>
          <p:nvPr/>
        </p:nvPicPr>
        <p:blipFill>
          <a:blip r:embed="rId6" cstate="print"/>
          <a:stretch>
            <a:fillRect/>
          </a:stretch>
        </p:blipFill>
        <p:spPr>
          <a:xfrm>
            <a:off x="6781800" y="2590800"/>
            <a:ext cx="1406120" cy="909536"/>
          </a:xfrm>
          <a:prstGeom prst="rect">
            <a:avLst/>
          </a:prstGeom>
        </p:spPr>
      </p:pic>
      <p:pic>
        <p:nvPicPr>
          <p:cNvPr id="14" name="Picture 13" descr="2D component Geo-sm.png"/>
          <p:cNvPicPr/>
          <p:nvPr/>
        </p:nvPicPr>
        <p:blipFill>
          <a:blip r:embed="rId7" cstate="print"/>
          <a:srcRect t="30083" r="704" b="31558"/>
          <a:stretch>
            <a:fillRect/>
          </a:stretch>
        </p:blipFill>
        <p:spPr>
          <a:xfrm>
            <a:off x="990600" y="3505200"/>
            <a:ext cx="5562600" cy="1676400"/>
          </a:xfrm>
          <a:prstGeom prst="rect">
            <a:avLst/>
          </a:prstGeom>
        </p:spPr>
      </p:pic>
      <p:pic>
        <p:nvPicPr>
          <p:cNvPr id="15" name="Picture 14" descr="Cockpit and Fin-sm.png"/>
          <p:cNvPicPr/>
          <p:nvPr/>
        </p:nvPicPr>
        <p:blipFill>
          <a:blip r:embed="rId8" cstate="print"/>
          <a:srcRect b="2553"/>
          <a:stretch>
            <a:fillRect/>
          </a:stretch>
        </p:blipFill>
        <p:spPr>
          <a:xfrm>
            <a:off x="914400" y="3429000"/>
            <a:ext cx="6553200" cy="2895600"/>
          </a:xfrm>
          <a:prstGeom prst="rect">
            <a:avLst/>
          </a:prstGeom>
        </p:spPr>
      </p:pic>
      <p:sp>
        <p:nvSpPr>
          <p:cNvPr id="16" name="TextBox 15"/>
          <p:cNvSpPr txBox="1"/>
          <p:nvPr/>
        </p:nvSpPr>
        <p:spPr>
          <a:xfrm>
            <a:off x="6629400" y="3733800"/>
            <a:ext cx="2362200" cy="1477328"/>
          </a:xfrm>
          <a:prstGeom prst="rect">
            <a:avLst/>
          </a:prstGeom>
          <a:noFill/>
        </p:spPr>
        <p:txBody>
          <a:bodyPr wrap="square" rtlCol="0">
            <a:spAutoFit/>
          </a:bodyPr>
          <a:lstStyle/>
          <a:p>
            <a:r>
              <a:rPr lang="en-US" b="1" dirty="0" smtClean="0">
                <a:solidFill>
                  <a:srgbClr val="C00000"/>
                </a:solidFill>
              </a:rPr>
              <a:t>Dynamic Placement</a:t>
            </a:r>
          </a:p>
          <a:p>
            <a:r>
              <a:rPr lang="en-US" b="1" dirty="0" smtClean="0"/>
              <a:t>  -Rotation </a:t>
            </a:r>
          </a:p>
          <a:p>
            <a:r>
              <a:rPr lang="en-US" b="1" dirty="0" smtClean="0"/>
              <a:t>  -Scaling</a:t>
            </a:r>
          </a:p>
          <a:p>
            <a:r>
              <a:rPr lang="en-US" b="1" dirty="0" smtClean="0"/>
              <a:t>  -Mirroring</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par>
                                <p:cTn id="17" presetID="3" presetClass="entr" presetSubtype="1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linds(horizont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80">
                                          <p:stCondLst>
                                            <p:cond delay="0"/>
                                          </p:stCondLst>
                                        </p:cTn>
                                        <p:tgtEl>
                                          <p:spTgt spid="16"/>
                                        </p:tgtEl>
                                      </p:cBhvr>
                                    </p:animEffect>
                                    <p:anim calcmode="lin" valueType="num">
                                      <p:cBhvr>
                                        <p:cTn id="3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0" dur="26">
                                          <p:stCondLst>
                                            <p:cond delay="650"/>
                                          </p:stCondLst>
                                        </p:cTn>
                                        <p:tgtEl>
                                          <p:spTgt spid="16"/>
                                        </p:tgtEl>
                                      </p:cBhvr>
                                      <p:to x="100000" y="60000"/>
                                    </p:animScale>
                                    <p:animScale>
                                      <p:cBhvr>
                                        <p:cTn id="41" dur="166" decel="50000">
                                          <p:stCondLst>
                                            <p:cond delay="676"/>
                                          </p:stCondLst>
                                        </p:cTn>
                                        <p:tgtEl>
                                          <p:spTgt spid="16"/>
                                        </p:tgtEl>
                                      </p:cBhvr>
                                      <p:to x="100000" y="100000"/>
                                    </p:animScale>
                                    <p:animScale>
                                      <p:cBhvr>
                                        <p:cTn id="42" dur="26">
                                          <p:stCondLst>
                                            <p:cond delay="1312"/>
                                          </p:stCondLst>
                                        </p:cTn>
                                        <p:tgtEl>
                                          <p:spTgt spid="16"/>
                                        </p:tgtEl>
                                      </p:cBhvr>
                                      <p:to x="100000" y="80000"/>
                                    </p:animScale>
                                    <p:animScale>
                                      <p:cBhvr>
                                        <p:cTn id="43" dur="166" decel="50000">
                                          <p:stCondLst>
                                            <p:cond delay="1338"/>
                                          </p:stCondLst>
                                        </p:cTn>
                                        <p:tgtEl>
                                          <p:spTgt spid="16"/>
                                        </p:tgtEl>
                                      </p:cBhvr>
                                      <p:to x="100000" y="100000"/>
                                    </p:animScale>
                                    <p:animScale>
                                      <p:cBhvr>
                                        <p:cTn id="44" dur="26">
                                          <p:stCondLst>
                                            <p:cond delay="1642"/>
                                          </p:stCondLst>
                                        </p:cTn>
                                        <p:tgtEl>
                                          <p:spTgt spid="16"/>
                                        </p:tgtEl>
                                      </p:cBhvr>
                                      <p:to x="100000" y="90000"/>
                                    </p:animScale>
                                    <p:animScale>
                                      <p:cBhvr>
                                        <p:cTn id="45" dur="166" decel="50000">
                                          <p:stCondLst>
                                            <p:cond delay="1668"/>
                                          </p:stCondLst>
                                        </p:cTn>
                                        <p:tgtEl>
                                          <p:spTgt spid="16"/>
                                        </p:tgtEl>
                                      </p:cBhvr>
                                      <p:to x="100000" y="100000"/>
                                    </p:animScale>
                                    <p:animScale>
                                      <p:cBhvr>
                                        <p:cTn id="46" dur="26">
                                          <p:stCondLst>
                                            <p:cond delay="1808"/>
                                          </p:stCondLst>
                                        </p:cTn>
                                        <p:tgtEl>
                                          <p:spTgt spid="16"/>
                                        </p:tgtEl>
                                      </p:cBhvr>
                                      <p:to x="100000" y="95000"/>
                                    </p:animScale>
                                    <p:animScale>
                                      <p:cBhvr>
                                        <p:cTn id="47"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bwMode="auto">
          <a:xfrm>
            <a:off x="381000" y="1371600"/>
            <a:ext cx="8534400" cy="5029200"/>
          </a:xfrm>
          <a:noFill/>
          <a:ln>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r>
              <a:rPr lang="en-US" dirty="0" smtClean="0"/>
              <a:t>Paste surfaces from </a:t>
            </a:r>
            <a:r>
              <a:rPr lang="en-US" b="1" dirty="0" smtClean="0">
                <a:solidFill>
                  <a:srgbClr val="C00000"/>
                </a:solidFill>
              </a:rPr>
              <a:t>3D</a:t>
            </a:r>
            <a:r>
              <a:rPr lang="en-US" dirty="0" smtClean="0"/>
              <a:t> Library</a:t>
            </a:r>
          </a:p>
          <a:p>
            <a:pPr>
              <a:buNone/>
            </a:pPr>
            <a:r>
              <a:rPr lang="en-US" sz="2800" dirty="0" smtClean="0"/>
              <a:t>Body		   Cartridge	  Canopy	    Fender</a:t>
            </a:r>
          </a:p>
          <a:p>
            <a:pPr>
              <a:buFontTx/>
              <a:buNone/>
            </a:pPr>
            <a:r>
              <a:rPr lang="en-US" dirty="0" smtClean="0"/>
              <a:t>							</a:t>
            </a:r>
          </a:p>
          <a:p>
            <a:pPr lvl="1">
              <a:buFontTx/>
              <a:buNone/>
            </a:pPr>
            <a:r>
              <a:rPr lang="en-US" dirty="0" smtClean="0"/>
              <a:t>                                   </a:t>
            </a:r>
            <a:endParaRPr lang="en-US" sz="3200" dirty="0" smtClean="0"/>
          </a:p>
          <a:p>
            <a:pPr lvl="1">
              <a:buFontTx/>
              <a:buNone/>
            </a:pPr>
            <a:r>
              <a:rPr lang="en-US" dirty="0" smtClean="0"/>
              <a:t>			</a:t>
            </a:r>
          </a:p>
        </p:txBody>
      </p:sp>
      <p:sp>
        <p:nvSpPr>
          <p:cNvPr id="6" name="Text Box 7"/>
          <p:cNvSpPr txBox="1">
            <a:spLocks noChangeArrowheads="1"/>
          </p:cNvSpPr>
          <p:nvPr/>
        </p:nvSpPr>
        <p:spPr bwMode="auto">
          <a:xfrm>
            <a:off x="304800" y="228600"/>
            <a:ext cx="8839200" cy="708025"/>
          </a:xfrm>
          <a:prstGeom prst="rect">
            <a:avLst/>
          </a:prstGeom>
          <a:noFill/>
          <a:ln w="9525">
            <a:noFill/>
            <a:miter lim="800000"/>
            <a:headEnd/>
            <a:tailEnd/>
          </a:ln>
          <a:effectLst/>
          <a:scene3d>
            <a:camera prst="perspectiveRelaxedModerately"/>
            <a:lightRig rig="threePt" dir="t"/>
          </a:scene3d>
        </p:spPr>
        <p:txBody>
          <a:bodyPr>
            <a:spAutoFit/>
          </a:bodyPr>
          <a:lstStyle/>
          <a:p>
            <a:pPr>
              <a:defRPr/>
            </a:pPr>
            <a:r>
              <a:rPr lang="en-US" sz="4000" dirty="0" smtClean="0">
                <a:solidFill>
                  <a:srgbClr val="800000"/>
                </a:solidFill>
                <a:effectLst>
                  <a:outerShdw blurRad="38100" dist="38100" dir="2700000" algn="tl">
                    <a:srgbClr val="C0C0C0"/>
                  </a:outerShdw>
                </a:effectLst>
              </a:rPr>
              <a:t>X5</a:t>
            </a:r>
            <a:r>
              <a:rPr lang="en-US" sz="4000" b="1" dirty="0" smtClean="0">
                <a:effectLst>
                  <a:outerShdw blurRad="38100" dist="38100" dir="2700000" algn="tl">
                    <a:srgbClr val="C0C0C0"/>
                  </a:outerShdw>
                </a:effectLst>
              </a:rPr>
              <a:t> </a:t>
            </a:r>
            <a:r>
              <a:rPr lang="en-US" sz="4000" dirty="0" smtClean="0">
                <a:effectLst>
                  <a:outerShdw blurRad="38100" dist="38100" dir="2700000" algn="tl">
                    <a:srgbClr val="C0C0C0"/>
                  </a:outerShdw>
                </a:effectLst>
              </a:rPr>
              <a:t>Design</a:t>
            </a:r>
            <a:r>
              <a:rPr lang="en-US" sz="4000" b="1" dirty="0" smtClean="0">
                <a:effectLst>
                  <a:outerShdw blurRad="38100" dist="38100" dir="2700000" algn="tl">
                    <a:srgbClr val="C0C0C0"/>
                  </a:outerShdw>
                </a:effectLst>
              </a:rPr>
              <a:t> </a:t>
            </a:r>
            <a:r>
              <a:rPr lang="en-US" sz="4000" dirty="0" smtClean="0">
                <a:solidFill>
                  <a:srgbClr val="800000"/>
                </a:solidFill>
                <a:effectLst>
                  <a:outerShdw blurRad="38100" dist="38100" dir="2700000" algn="tl">
                    <a:srgbClr val="C0C0C0"/>
                  </a:outerShdw>
                </a:effectLst>
              </a:rPr>
              <a:t>C02 cars with </a:t>
            </a:r>
            <a:r>
              <a:rPr lang="en-US" sz="4000" dirty="0" smtClean="0">
                <a:effectLst>
                  <a:outerShdw blurRad="38100" dist="38100" dir="2700000" algn="tl">
                    <a:srgbClr val="C0C0C0"/>
                  </a:outerShdw>
                </a:effectLst>
              </a:rPr>
              <a:t>Art</a:t>
            </a:r>
            <a:endParaRPr lang="en-US" sz="4000" dirty="0">
              <a:solidFill>
                <a:srgbClr val="800000"/>
              </a:solidFill>
              <a:effectLst>
                <a:outerShdw blurRad="38100" dist="38100" dir="2700000" algn="tl">
                  <a:srgbClr val="C0C0C0"/>
                </a:outerShdw>
              </a:effectLst>
            </a:endParaRPr>
          </a:p>
        </p:txBody>
      </p:sp>
      <p:pic>
        <p:nvPicPr>
          <p:cNvPr id="10" name="Picture 9" descr="Body-SM.png"/>
          <p:cNvPicPr/>
          <p:nvPr/>
        </p:nvPicPr>
        <p:blipFill>
          <a:blip r:embed="rId3" cstate="print"/>
          <a:stretch>
            <a:fillRect/>
          </a:stretch>
        </p:blipFill>
        <p:spPr>
          <a:xfrm>
            <a:off x="457200" y="3048000"/>
            <a:ext cx="3657600" cy="2819400"/>
          </a:xfrm>
          <a:prstGeom prst="rect">
            <a:avLst/>
          </a:prstGeom>
        </p:spPr>
      </p:pic>
      <p:pic>
        <p:nvPicPr>
          <p:cNvPr id="11" name="Picture 10" descr="Cyliner Housing-SM.png"/>
          <p:cNvPicPr/>
          <p:nvPr/>
        </p:nvPicPr>
        <p:blipFill>
          <a:blip r:embed="rId4" cstate="print"/>
          <a:stretch>
            <a:fillRect/>
          </a:stretch>
        </p:blipFill>
        <p:spPr>
          <a:xfrm>
            <a:off x="2667000" y="2667000"/>
            <a:ext cx="1752600" cy="1676400"/>
          </a:xfrm>
          <a:prstGeom prst="rect">
            <a:avLst/>
          </a:prstGeom>
        </p:spPr>
      </p:pic>
      <p:pic>
        <p:nvPicPr>
          <p:cNvPr id="12" name="Picture 11" descr="Canopy Tear Drop-SM.png"/>
          <p:cNvPicPr/>
          <p:nvPr/>
        </p:nvPicPr>
        <p:blipFill>
          <a:blip r:embed="rId5" cstate="print"/>
          <a:stretch>
            <a:fillRect/>
          </a:stretch>
        </p:blipFill>
        <p:spPr>
          <a:xfrm>
            <a:off x="4953000" y="2971800"/>
            <a:ext cx="1600200" cy="1066800"/>
          </a:xfrm>
          <a:prstGeom prst="rect">
            <a:avLst/>
          </a:prstGeom>
        </p:spPr>
      </p:pic>
      <p:pic>
        <p:nvPicPr>
          <p:cNvPr id="13" name="Picture 12" descr="Fender-SM.png"/>
          <p:cNvPicPr/>
          <p:nvPr/>
        </p:nvPicPr>
        <p:blipFill>
          <a:blip r:embed="rId6" cstate="print"/>
          <a:stretch>
            <a:fillRect/>
          </a:stretch>
        </p:blipFill>
        <p:spPr>
          <a:xfrm>
            <a:off x="7315200" y="3124200"/>
            <a:ext cx="1371600" cy="990600"/>
          </a:xfrm>
          <a:prstGeom prst="rect">
            <a:avLst/>
          </a:prstGeom>
        </p:spPr>
      </p:pic>
      <p:sp>
        <p:nvSpPr>
          <p:cNvPr id="14" name="TextBox 13"/>
          <p:cNvSpPr txBox="1"/>
          <p:nvPr/>
        </p:nvSpPr>
        <p:spPr>
          <a:xfrm>
            <a:off x="6477000" y="4495800"/>
            <a:ext cx="2362200" cy="2308324"/>
          </a:xfrm>
          <a:prstGeom prst="rect">
            <a:avLst/>
          </a:prstGeom>
          <a:noFill/>
        </p:spPr>
        <p:txBody>
          <a:bodyPr wrap="square" rtlCol="0">
            <a:spAutoFit/>
          </a:bodyPr>
          <a:lstStyle/>
          <a:p>
            <a:r>
              <a:rPr lang="en-US" b="1" dirty="0" smtClean="0">
                <a:solidFill>
                  <a:srgbClr val="C00000"/>
                </a:solidFill>
              </a:rPr>
              <a:t>Dynamic Placement</a:t>
            </a:r>
          </a:p>
          <a:p>
            <a:r>
              <a:rPr lang="en-US" b="1" dirty="0" smtClean="0"/>
              <a:t>  -Rotation </a:t>
            </a:r>
          </a:p>
          <a:p>
            <a:r>
              <a:rPr lang="en-US" b="1" dirty="0" smtClean="0"/>
              <a:t>  -Scaling</a:t>
            </a:r>
          </a:p>
          <a:p>
            <a:r>
              <a:rPr lang="en-US" b="1" dirty="0" smtClean="0">
                <a:solidFill>
                  <a:srgbClr val="C00000"/>
                </a:solidFill>
              </a:rPr>
              <a:t>  -Add</a:t>
            </a:r>
          </a:p>
          <a:p>
            <a:r>
              <a:rPr lang="en-US" b="1" dirty="0" smtClean="0">
                <a:solidFill>
                  <a:srgbClr val="C00000"/>
                </a:solidFill>
              </a:rPr>
              <a:t>  -Blend</a:t>
            </a:r>
          </a:p>
          <a:p>
            <a:r>
              <a:rPr lang="en-US" b="1" dirty="0" smtClean="0">
                <a:solidFill>
                  <a:srgbClr val="C00000"/>
                </a:solidFill>
              </a:rPr>
              <a:t>  -Subtract</a:t>
            </a:r>
          </a:p>
          <a:p>
            <a:r>
              <a:rPr lang="en-US" b="1" dirty="0" smtClean="0"/>
              <a: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ppt_y"/>
                                          </p:val>
                                        </p:tav>
                                        <p:tav tm="100000">
                                          <p:val>
                                            <p:strVal val="#ppt_y"/>
                                          </p:val>
                                        </p:tav>
                                      </p:tavLst>
                                    </p:anim>
                                  </p:childTnLst>
                                </p:cTn>
                              </p:par>
                              <p:par>
                                <p:cTn id="9" presetID="52"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Scale>
                                      <p:cBhvr>
                                        <p:cTn id="11"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3"/>
                                        </p:tgtEl>
                                        <p:attrNameLst>
                                          <p:attrName>ppt_x</p:attrName>
                                          <p:attrName>ppt_y</p:attrName>
                                        </p:attrNameLst>
                                      </p:cBhvr>
                                    </p:animMotion>
                                    <p:animEffect transition="in" filter="fade">
                                      <p:cBhvr>
                                        <p:cTn id="13" dur="1000"/>
                                        <p:tgtEl>
                                          <p:spTgt spid="13"/>
                                        </p:tgtEl>
                                      </p:cBhvr>
                                    </p:animEffect>
                                  </p:childTnLst>
                                </p:cTn>
                              </p:par>
                              <p:par>
                                <p:cTn id="14" presetID="52"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Scale>
                                      <p:cBhvr>
                                        <p:cTn id="16"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2"/>
                                        </p:tgtEl>
                                        <p:attrNameLst>
                                          <p:attrName>ppt_x</p:attrName>
                                          <p:attrName>ppt_y</p:attrName>
                                        </p:attrNameLst>
                                      </p:cBhvr>
                                    </p:animMotion>
                                    <p:animEffect transition="in" filter="fade">
                                      <p:cBhvr>
                                        <p:cTn id="18" dur="1000"/>
                                        <p:tgtEl>
                                          <p:spTgt spid="12"/>
                                        </p:tgtEl>
                                      </p:cBhvr>
                                    </p:animEffect>
                                  </p:childTnLst>
                                </p:cTn>
                              </p:par>
                              <p:par>
                                <p:cTn id="19" presetID="52"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Scale>
                                      <p:cBhvr>
                                        <p:cTn id="21"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1"/>
                                        </p:tgtEl>
                                        <p:attrNameLst>
                                          <p:attrName>ppt_x</p:attrName>
                                          <p:attrName>ppt_y</p:attrName>
                                        </p:attrNameLst>
                                      </p:cBhvr>
                                    </p:animMotion>
                                    <p:animEffect transition="in" filter="fade">
                                      <p:cBhvr>
                                        <p:cTn id="23" dur="1000"/>
                                        <p:tgtEl>
                                          <p:spTgt spid="11"/>
                                        </p:tgtEl>
                                      </p:cBhvr>
                                    </p:animEffect>
                                  </p:childTnLst>
                                </p:cTn>
                              </p:par>
                              <p:par>
                                <p:cTn id="24" presetID="52"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Scale>
                                      <p:cBhvr>
                                        <p:cTn id="26"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10"/>
                                        </p:tgtEl>
                                        <p:attrNameLst>
                                          <p:attrName>ppt_x</p:attrName>
                                          <p:attrName>ppt_y</p:attrName>
                                        </p:attrNameLst>
                                      </p:cBhvr>
                                    </p:animMotion>
                                    <p:animEffect transition="in" filter="fade">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80">
                                          <p:stCondLst>
                                            <p:cond delay="0"/>
                                          </p:stCondLst>
                                        </p:cTn>
                                        <p:tgtEl>
                                          <p:spTgt spid="14"/>
                                        </p:tgtEl>
                                      </p:cBhvr>
                                    </p:animEffect>
                                    <p:anim calcmode="lin" valueType="num">
                                      <p:cBhvr>
                                        <p:cTn id="3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9" dur="26">
                                          <p:stCondLst>
                                            <p:cond delay="650"/>
                                          </p:stCondLst>
                                        </p:cTn>
                                        <p:tgtEl>
                                          <p:spTgt spid="14"/>
                                        </p:tgtEl>
                                      </p:cBhvr>
                                      <p:to x="100000" y="60000"/>
                                    </p:animScale>
                                    <p:animScale>
                                      <p:cBhvr>
                                        <p:cTn id="40" dur="166" decel="50000">
                                          <p:stCondLst>
                                            <p:cond delay="676"/>
                                          </p:stCondLst>
                                        </p:cTn>
                                        <p:tgtEl>
                                          <p:spTgt spid="14"/>
                                        </p:tgtEl>
                                      </p:cBhvr>
                                      <p:to x="100000" y="100000"/>
                                    </p:animScale>
                                    <p:animScale>
                                      <p:cBhvr>
                                        <p:cTn id="41" dur="26">
                                          <p:stCondLst>
                                            <p:cond delay="1312"/>
                                          </p:stCondLst>
                                        </p:cTn>
                                        <p:tgtEl>
                                          <p:spTgt spid="14"/>
                                        </p:tgtEl>
                                      </p:cBhvr>
                                      <p:to x="100000" y="80000"/>
                                    </p:animScale>
                                    <p:animScale>
                                      <p:cBhvr>
                                        <p:cTn id="42" dur="166" decel="50000">
                                          <p:stCondLst>
                                            <p:cond delay="1338"/>
                                          </p:stCondLst>
                                        </p:cTn>
                                        <p:tgtEl>
                                          <p:spTgt spid="14"/>
                                        </p:tgtEl>
                                      </p:cBhvr>
                                      <p:to x="100000" y="100000"/>
                                    </p:animScale>
                                    <p:animScale>
                                      <p:cBhvr>
                                        <p:cTn id="43" dur="26">
                                          <p:stCondLst>
                                            <p:cond delay="1642"/>
                                          </p:stCondLst>
                                        </p:cTn>
                                        <p:tgtEl>
                                          <p:spTgt spid="14"/>
                                        </p:tgtEl>
                                      </p:cBhvr>
                                      <p:to x="100000" y="90000"/>
                                    </p:animScale>
                                    <p:animScale>
                                      <p:cBhvr>
                                        <p:cTn id="44" dur="166" decel="50000">
                                          <p:stCondLst>
                                            <p:cond delay="1668"/>
                                          </p:stCondLst>
                                        </p:cTn>
                                        <p:tgtEl>
                                          <p:spTgt spid="14"/>
                                        </p:tgtEl>
                                      </p:cBhvr>
                                      <p:to x="100000" y="100000"/>
                                    </p:animScale>
                                    <p:animScale>
                                      <p:cBhvr>
                                        <p:cTn id="45" dur="26">
                                          <p:stCondLst>
                                            <p:cond delay="1808"/>
                                          </p:stCondLst>
                                        </p:cTn>
                                        <p:tgtEl>
                                          <p:spTgt spid="14"/>
                                        </p:tgtEl>
                                      </p:cBhvr>
                                      <p:to x="100000" y="95000"/>
                                    </p:animScale>
                                    <p:animScale>
                                      <p:cBhvr>
                                        <p:cTn id="46"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bwMode="auto">
          <a:xfrm>
            <a:off x="381000" y="1371600"/>
            <a:ext cx="8534400" cy="50292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Custom Design</a:t>
            </a:r>
          </a:p>
          <a:p>
            <a:pPr>
              <a:buNone/>
            </a:pPr>
            <a:r>
              <a:rPr lang="en-US" sz="2800" dirty="0" smtClean="0"/>
              <a:t>	Draw 2D design (just half then mirror) </a:t>
            </a:r>
          </a:p>
          <a:p>
            <a:pPr>
              <a:buNone/>
            </a:pPr>
            <a:endParaRPr lang="en-US" sz="2800" dirty="0" smtClean="0"/>
          </a:p>
          <a:p>
            <a:pPr>
              <a:buNone/>
            </a:pPr>
            <a:endParaRPr lang="en-US" sz="2800" dirty="0" smtClean="0"/>
          </a:p>
          <a:p>
            <a:pPr>
              <a:buNone/>
            </a:pPr>
            <a:r>
              <a:rPr lang="en-US" sz="2800" dirty="0" smtClean="0"/>
              <a:t>	Create Art Surfaces</a:t>
            </a:r>
          </a:p>
          <a:p>
            <a:pPr>
              <a:buFontTx/>
              <a:buNone/>
            </a:pPr>
            <a:r>
              <a:rPr lang="en-US" dirty="0" smtClean="0"/>
              <a:t>							</a:t>
            </a:r>
          </a:p>
          <a:p>
            <a:pPr lvl="1">
              <a:buFontTx/>
              <a:buNone/>
            </a:pPr>
            <a:r>
              <a:rPr lang="en-US" dirty="0" smtClean="0"/>
              <a:t>                                   </a:t>
            </a:r>
            <a:endParaRPr lang="en-US" sz="3200" dirty="0" smtClean="0"/>
          </a:p>
          <a:p>
            <a:pPr lvl="1">
              <a:buFontTx/>
              <a:buNone/>
            </a:pPr>
            <a:r>
              <a:rPr lang="en-US" dirty="0" smtClean="0"/>
              <a:t>			</a:t>
            </a:r>
          </a:p>
        </p:txBody>
      </p:sp>
      <p:sp>
        <p:nvSpPr>
          <p:cNvPr id="6" name="Text Box 7"/>
          <p:cNvSpPr txBox="1">
            <a:spLocks noChangeArrowheads="1"/>
          </p:cNvSpPr>
          <p:nvPr/>
        </p:nvSpPr>
        <p:spPr bwMode="auto">
          <a:xfrm>
            <a:off x="304800" y="228600"/>
            <a:ext cx="8839200" cy="708025"/>
          </a:xfrm>
          <a:prstGeom prst="rect">
            <a:avLst/>
          </a:prstGeom>
          <a:noFill/>
          <a:ln w="9525">
            <a:noFill/>
            <a:miter lim="800000"/>
            <a:headEnd/>
            <a:tailEnd/>
          </a:ln>
          <a:effectLst/>
        </p:spPr>
        <p:txBody>
          <a:bodyPr>
            <a:spAutoFit/>
          </a:bodyPr>
          <a:lstStyle/>
          <a:p>
            <a:pPr>
              <a:defRPr/>
            </a:pPr>
            <a:r>
              <a:rPr lang="en-US" sz="4000" dirty="0" smtClean="0">
                <a:solidFill>
                  <a:srgbClr val="800000"/>
                </a:solidFill>
                <a:effectLst>
                  <a:outerShdw blurRad="38100" dist="38100" dir="2700000" algn="tl">
                    <a:srgbClr val="C0C0C0"/>
                  </a:outerShdw>
                </a:effectLst>
              </a:rPr>
              <a:t>X5</a:t>
            </a:r>
            <a:r>
              <a:rPr lang="en-US" sz="4000" b="1" dirty="0" smtClean="0">
                <a:effectLst>
                  <a:outerShdw blurRad="38100" dist="38100" dir="2700000" algn="tl">
                    <a:srgbClr val="C0C0C0"/>
                  </a:outerShdw>
                </a:effectLst>
              </a:rPr>
              <a:t> </a:t>
            </a:r>
            <a:r>
              <a:rPr lang="en-US" sz="4000" dirty="0" smtClean="0">
                <a:effectLst>
                  <a:outerShdw blurRad="38100" dist="38100" dir="2700000" algn="tl">
                    <a:srgbClr val="C0C0C0"/>
                  </a:outerShdw>
                </a:effectLst>
              </a:rPr>
              <a:t>Design</a:t>
            </a:r>
            <a:r>
              <a:rPr lang="en-US" sz="4000" b="1" dirty="0" smtClean="0">
                <a:effectLst>
                  <a:outerShdw blurRad="38100" dist="38100" dir="2700000" algn="tl">
                    <a:srgbClr val="C0C0C0"/>
                  </a:outerShdw>
                </a:effectLst>
              </a:rPr>
              <a:t> </a:t>
            </a:r>
            <a:r>
              <a:rPr lang="en-US" sz="4000" dirty="0" smtClean="0">
                <a:solidFill>
                  <a:srgbClr val="800000"/>
                </a:solidFill>
                <a:effectLst>
                  <a:outerShdw blurRad="38100" dist="38100" dir="2700000" algn="tl">
                    <a:srgbClr val="C0C0C0"/>
                  </a:outerShdw>
                </a:effectLst>
              </a:rPr>
              <a:t>C02 cars with </a:t>
            </a:r>
            <a:r>
              <a:rPr lang="en-US" sz="4000" dirty="0" smtClean="0">
                <a:effectLst>
                  <a:outerShdw blurRad="38100" dist="38100" dir="2700000" algn="tl">
                    <a:srgbClr val="C0C0C0"/>
                  </a:outerShdw>
                </a:effectLst>
              </a:rPr>
              <a:t>Art</a:t>
            </a:r>
            <a:endParaRPr lang="en-US" sz="4000" dirty="0">
              <a:solidFill>
                <a:srgbClr val="800000"/>
              </a:solidFill>
              <a:effectLst>
                <a:outerShdw blurRad="38100" dist="38100" dir="2700000" algn="tl">
                  <a:srgbClr val="C0C0C0"/>
                </a:outerShdw>
              </a:effectLst>
            </a:endParaRPr>
          </a:p>
        </p:txBody>
      </p:sp>
      <p:pic>
        <p:nvPicPr>
          <p:cNvPr id="8" name="Picture 7" descr="Googie Racer Iso-sm.png"/>
          <p:cNvPicPr>
            <a:picLocks noChangeAspect="1"/>
          </p:cNvPicPr>
          <p:nvPr/>
        </p:nvPicPr>
        <p:blipFill>
          <a:blip r:embed="rId3" cstate="print"/>
          <a:stretch>
            <a:fillRect/>
          </a:stretch>
        </p:blipFill>
        <p:spPr>
          <a:xfrm>
            <a:off x="4445556" y="3962399"/>
            <a:ext cx="4088843" cy="2895601"/>
          </a:xfrm>
          <a:prstGeom prst="rect">
            <a:avLst/>
          </a:prstGeom>
        </p:spPr>
      </p:pic>
      <p:pic>
        <p:nvPicPr>
          <p:cNvPr id="10" name="Picture 9" descr="Top Geo-Mirror-small.png"/>
          <p:cNvPicPr/>
          <p:nvPr/>
        </p:nvPicPr>
        <p:blipFill>
          <a:blip r:embed="rId4" cstate="print"/>
          <a:srcRect l="3607" t="37818" r="5134" b="37265"/>
          <a:stretch>
            <a:fillRect/>
          </a:stretch>
        </p:blipFill>
        <p:spPr>
          <a:xfrm>
            <a:off x="457200" y="2590800"/>
            <a:ext cx="7315200" cy="1143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ppt_y"/>
                                          </p:val>
                                        </p:tav>
                                        <p:tav tm="100000">
                                          <p:val>
                                            <p:strVal val="#ppt_y"/>
                                          </p:val>
                                        </p:tav>
                                      </p:tavLst>
                                    </p:anim>
                                  </p:childTnLst>
                                </p:cTn>
                              </p:par>
                              <p:par>
                                <p:cTn id="9" presetID="52"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Scale>
                                      <p:cBhvr>
                                        <p:cTn id="11"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0"/>
                                        </p:tgtEl>
                                        <p:attrNameLst>
                                          <p:attrName>ppt_x</p:attrName>
                                          <p:attrName>ppt_y</p:attrName>
                                        </p:attrNameLst>
                                      </p:cBhvr>
                                    </p:animMotion>
                                    <p:animEffect transition="in" filter="fade">
                                      <p:cBhvr>
                                        <p:cTn id="13" dur="1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 calcmode="lin" valueType="num">
                                      <p:cBhvr additive="base">
                                        <p:cTn id="18"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7">
                                            <p:txEl>
                                              <p:pRg st="4" end="4"/>
                                            </p:txEl>
                                          </p:spTgt>
                                        </p:tgtEl>
                                        <p:attrNameLst>
                                          <p:attrName>ppt_y</p:attrName>
                                        </p:attrNameLst>
                                      </p:cBhvr>
                                      <p:tavLst>
                                        <p:tav tm="0">
                                          <p:val>
                                            <p:strVal val="#ppt_y"/>
                                          </p:val>
                                        </p:tav>
                                        <p:tav tm="100000">
                                          <p:val>
                                            <p:strVal val="#ppt_y"/>
                                          </p:val>
                                        </p:tav>
                                      </p:tavLst>
                                    </p:anim>
                                  </p:childTnLst>
                                </p:cTn>
                              </p:par>
                              <p:par>
                                <p:cTn id="20" presetID="5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Scale>
                                      <p:cBhvr>
                                        <p:cTn id="2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8"/>
                                        </p:tgtEl>
                                        <p:attrNameLst>
                                          <p:attrName>ppt_x</p:attrName>
                                          <p:attrName>ppt_y</p:attrName>
                                        </p:attrNameLst>
                                      </p:cBhvr>
                                    </p:animMotion>
                                    <p:animEffect transition="in" filter="fade">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bwMode="auto">
          <a:xfrm>
            <a:off x="381000" y="1371600"/>
            <a:ext cx="8534400" cy="50292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Design from the top</a:t>
            </a:r>
          </a:p>
          <a:p>
            <a:r>
              <a:rPr lang="en-US" dirty="0" smtClean="0"/>
              <a:t>Simple 2D layout</a:t>
            </a:r>
          </a:p>
          <a:p>
            <a:r>
              <a:rPr lang="en-US" dirty="0" smtClean="0"/>
              <a:t>Quick Art surfaces</a:t>
            </a:r>
          </a:p>
          <a:p>
            <a:endParaRPr lang="en-US" dirty="0" smtClean="0"/>
          </a:p>
          <a:p>
            <a:endParaRPr lang="en-US" dirty="0" smtClean="0"/>
          </a:p>
          <a:p>
            <a:pPr>
              <a:buNone/>
            </a:pPr>
            <a:endParaRPr lang="en-US" dirty="0" smtClean="0"/>
          </a:p>
          <a:p>
            <a:pPr>
              <a:buFontTx/>
              <a:buNone/>
            </a:pPr>
            <a:r>
              <a:rPr lang="en-US" dirty="0" smtClean="0"/>
              <a:t>							</a:t>
            </a:r>
          </a:p>
          <a:p>
            <a:pPr lvl="1">
              <a:buFontTx/>
              <a:buNone/>
            </a:pPr>
            <a:r>
              <a:rPr lang="en-US" dirty="0" smtClean="0"/>
              <a:t>                                   </a:t>
            </a:r>
            <a:endParaRPr lang="en-US" sz="3200" dirty="0" smtClean="0"/>
          </a:p>
          <a:p>
            <a:pPr lvl="1">
              <a:buFontTx/>
              <a:buNone/>
            </a:pPr>
            <a:r>
              <a:rPr lang="en-US" dirty="0" smtClean="0"/>
              <a:t>			</a:t>
            </a:r>
          </a:p>
        </p:txBody>
      </p:sp>
      <p:sp>
        <p:nvSpPr>
          <p:cNvPr id="6" name="Text Box 7"/>
          <p:cNvSpPr txBox="1">
            <a:spLocks noChangeArrowheads="1"/>
          </p:cNvSpPr>
          <p:nvPr/>
        </p:nvSpPr>
        <p:spPr bwMode="auto">
          <a:xfrm>
            <a:off x="304800" y="228600"/>
            <a:ext cx="8839200" cy="708025"/>
          </a:xfrm>
          <a:prstGeom prst="rect">
            <a:avLst/>
          </a:prstGeom>
          <a:noFill/>
          <a:ln w="9525">
            <a:noFill/>
            <a:miter lim="800000"/>
            <a:headEnd/>
            <a:tailEnd/>
          </a:ln>
          <a:effectLst/>
        </p:spPr>
        <p:txBody>
          <a:bodyPr>
            <a:spAutoFit/>
          </a:bodyPr>
          <a:lstStyle/>
          <a:p>
            <a:pPr>
              <a:defRPr/>
            </a:pPr>
            <a:r>
              <a:rPr lang="en-US" sz="4000" dirty="0">
                <a:solidFill>
                  <a:srgbClr val="800000"/>
                </a:solidFill>
                <a:effectLst>
                  <a:outerShdw blurRad="38100" dist="38100" dir="2700000" algn="tl">
                    <a:srgbClr val="C0C0C0"/>
                  </a:outerShdw>
                </a:effectLst>
                <a:latin typeface="+mj-lt"/>
              </a:rPr>
              <a:t>X5</a:t>
            </a:r>
            <a:r>
              <a:rPr lang="en-US" sz="4000" b="1" dirty="0">
                <a:effectLst>
                  <a:outerShdw blurRad="38100" dist="38100" dir="2700000" algn="tl">
                    <a:srgbClr val="C0C0C0"/>
                  </a:outerShdw>
                </a:effectLst>
                <a:latin typeface="+mj-lt"/>
              </a:rPr>
              <a:t> </a:t>
            </a:r>
            <a:r>
              <a:rPr lang="en-US" sz="4000" dirty="0">
                <a:effectLst>
                  <a:outerShdw blurRad="38100" dist="38100" dir="2700000" algn="tl">
                    <a:srgbClr val="C0C0C0"/>
                  </a:outerShdw>
                </a:effectLst>
                <a:latin typeface="+mj-lt"/>
              </a:rPr>
              <a:t>Art</a:t>
            </a:r>
            <a:r>
              <a:rPr lang="en-US" sz="4000" dirty="0">
                <a:solidFill>
                  <a:srgbClr val="C00000"/>
                </a:solidFill>
                <a:effectLst>
                  <a:outerShdw blurRad="38100" dist="38100" dir="2700000" algn="tl">
                    <a:srgbClr val="C0C0C0"/>
                  </a:outerShdw>
                </a:effectLst>
                <a:latin typeface="+mj-lt"/>
              </a:rPr>
              <a:t> </a:t>
            </a:r>
            <a:r>
              <a:rPr lang="en-US" sz="4000" dirty="0" smtClean="0">
                <a:solidFill>
                  <a:srgbClr val="800000"/>
                </a:solidFill>
                <a:effectLst>
                  <a:outerShdw blurRad="38100" dist="38100" dir="2700000" algn="tl">
                    <a:srgbClr val="C0C0C0"/>
                  </a:outerShdw>
                </a:effectLst>
                <a:latin typeface="+mj-lt"/>
              </a:rPr>
              <a:t>C02 </a:t>
            </a:r>
            <a:r>
              <a:rPr lang="en-US" sz="4000" dirty="0" smtClean="0">
                <a:effectLst>
                  <a:outerShdw blurRad="38100" dist="38100" dir="2700000" algn="tl">
                    <a:srgbClr val="C0C0C0"/>
                  </a:outerShdw>
                </a:effectLst>
                <a:latin typeface="+mj-lt"/>
              </a:rPr>
              <a:t>Design</a:t>
            </a:r>
            <a:endParaRPr lang="en-US" sz="4000" dirty="0">
              <a:effectLst>
                <a:outerShdw blurRad="38100" dist="38100" dir="2700000" algn="tl">
                  <a:srgbClr val="C0C0C0"/>
                </a:outerShdw>
              </a:effectLst>
              <a:latin typeface="+mj-lt"/>
            </a:endParaRPr>
          </a:p>
        </p:txBody>
      </p:sp>
      <p:pic>
        <p:nvPicPr>
          <p:cNvPr id="10" name="Picture 9" descr="Top Body and Cylinder-Small.png"/>
          <p:cNvPicPr>
            <a:picLocks noChangeAspect="1"/>
          </p:cNvPicPr>
          <p:nvPr/>
        </p:nvPicPr>
        <p:blipFill>
          <a:blip r:embed="rId3" cstate="print"/>
          <a:stretch>
            <a:fillRect/>
          </a:stretch>
        </p:blipFill>
        <p:spPr>
          <a:xfrm>
            <a:off x="457200" y="3505200"/>
            <a:ext cx="4824190" cy="3200400"/>
          </a:xfrm>
          <a:prstGeom prst="rect">
            <a:avLst/>
          </a:prstGeom>
        </p:spPr>
      </p:pic>
      <p:pic>
        <p:nvPicPr>
          <p:cNvPr id="13" name="Picture 12" descr="Top Geo-Iso-small.png"/>
          <p:cNvPicPr>
            <a:picLocks noChangeAspect="1"/>
          </p:cNvPicPr>
          <p:nvPr/>
        </p:nvPicPr>
        <p:blipFill>
          <a:blip r:embed="rId4" cstate="print"/>
          <a:srcRect l="23238" t="4768" r="6883" b="9529"/>
          <a:stretch>
            <a:fillRect/>
          </a:stretch>
        </p:blipFill>
        <p:spPr>
          <a:xfrm>
            <a:off x="4959350" y="1295400"/>
            <a:ext cx="3879850" cy="2971800"/>
          </a:xfrm>
          <a:prstGeom prst="rect">
            <a:avLst/>
          </a:prstGeom>
        </p:spPr>
      </p:pic>
      <p:pic>
        <p:nvPicPr>
          <p:cNvPr id="14" name="Picture 13" descr="Top toolpath-Small.png"/>
          <p:cNvPicPr>
            <a:picLocks noChangeAspect="1"/>
          </p:cNvPicPr>
          <p:nvPr/>
        </p:nvPicPr>
        <p:blipFill>
          <a:blip r:embed="rId5" cstate="print"/>
          <a:srcRect l="17735" b="3526"/>
          <a:stretch>
            <a:fillRect/>
          </a:stretch>
        </p:blipFill>
        <p:spPr>
          <a:xfrm>
            <a:off x="5943600" y="4038600"/>
            <a:ext cx="2971800" cy="2242358"/>
          </a:xfrm>
          <a:prstGeom prst="rect">
            <a:avLst/>
          </a:prstGeom>
        </p:spPr>
      </p:pic>
      <p:sp>
        <p:nvSpPr>
          <p:cNvPr id="15" name="TextBox 14"/>
          <p:cNvSpPr txBox="1"/>
          <p:nvPr/>
        </p:nvSpPr>
        <p:spPr>
          <a:xfrm>
            <a:off x="4419600" y="5181600"/>
            <a:ext cx="2438400" cy="461665"/>
          </a:xfrm>
          <a:prstGeom prst="rect">
            <a:avLst/>
          </a:prstGeom>
          <a:noFill/>
        </p:spPr>
        <p:txBody>
          <a:bodyPr wrap="square" rtlCol="0">
            <a:spAutoFit/>
          </a:bodyPr>
          <a:lstStyle/>
          <a:p>
            <a:r>
              <a:rPr lang="en-US" sz="2400" dirty="0" smtClean="0"/>
              <a:t>Single toolpath</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ppt_y"/>
                                          </p:val>
                                        </p:tav>
                                        <p:tav tm="100000">
                                          <p:val>
                                            <p:strVal val="#ppt_y"/>
                                          </p:val>
                                        </p:tav>
                                      </p:tavLst>
                                    </p:anim>
                                  </p:childTnLst>
                                </p:cTn>
                              </p:par>
                              <p:par>
                                <p:cTn id="19" presetID="52"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Scale>
                                      <p:cBhvr>
                                        <p:cTn id="21"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0"/>
                                        </p:tgtEl>
                                        <p:attrNameLst>
                                          <p:attrName>ppt_x</p:attrName>
                                          <p:attrName>ppt_y</p:attrName>
                                        </p:attrNameLst>
                                      </p:cBhvr>
                                    </p:animMotion>
                                    <p:animEffect transition="in" filter="fade">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Scale>
                                      <p:cBhvr>
                                        <p:cTn id="28"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5"/>
                                        </p:tgtEl>
                                        <p:attrNameLst>
                                          <p:attrName>ppt_x</p:attrName>
                                          <p:attrName>ppt_y</p:attrName>
                                        </p:attrNameLst>
                                      </p:cBhvr>
                                    </p:animMotion>
                                    <p:animEffect transition="in" filter="fade">
                                      <p:cBhvr>
                                        <p:cTn id="30" dur="1000"/>
                                        <p:tgtEl>
                                          <p:spTgt spid="15"/>
                                        </p:tgtEl>
                                      </p:cBhvr>
                                    </p:animEffect>
                                  </p:childTnLst>
                                </p:cTn>
                              </p:par>
                              <p:par>
                                <p:cTn id="31" presetID="5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Scale>
                                      <p:cBhvr>
                                        <p:cTn id="33"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4"/>
                                        </p:tgtEl>
                                        <p:attrNameLst>
                                          <p:attrName>ppt_x</p:attrName>
                                          <p:attrName>ppt_y</p:attrName>
                                        </p:attrNameLst>
                                      </p:cBhvr>
                                    </p:animMotion>
                                    <p:animEffect transition="in" filter="fade">
                                      <p:cBhvr>
                                        <p:cTn id="3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bwMode="auto">
          <a:xfrm>
            <a:off x="381000" y="1371600"/>
            <a:ext cx="8534400" cy="50292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Design From Side</a:t>
            </a:r>
          </a:p>
          <a:p>
            <a:pPr>
              <a:buFontTx/>
              <a:buNone/>
            </a:pPr>
            <a:r>
              <a:rPr lang="en-US" dirty="0" smtClean="0"/>
              <a:t>							</a:t>
            </a:r>
          </a:p>
          <a:p>
            <a:pPr lvl="1">
              <a:buFontTx/>
              <a:buNone/>
            </a:pPr>
            <a:r>
              <a:rPr lang="en-US" dirty="0" smtClean="0"/>
              <a:t>                                   </a:t>
            </a:r>
            <a:endParaRPr lang="en-US" sz="3200" dirty="0" smtClean="0"/>
          </a:p>
          <a:p>
            <a:pPr lvl="1">
              <a:buFontTx/>
              <a:buNone/>
            </a:pPr>
            <a:r>
              <a:rPr lang="en-US" dirty="0" smtClean="0"/>
              <a:t>			</a:t>
            </a:r>
          </a:p>
        </p:txBody>
      </p:sp>
      <p:sp>
        <p:nvSpPr>
          <p:cNvPr id="6" name="Text Box 7"/>
          <p:cNvSpPr txBox="1">
            <a:spLocks noChangeArrowheads="1"/>
          </p:cNvSpPr>
          <p:nvPr/>
        </p:nvSpPr>
        <p:spPr bwMode="auto">
          <a:xfrm>
            <a:off x="304800" y="228600"/>
            <a:ext cx="8839200" cy="708025"/>
          </a:xfrm>
          <a:prstGeom prst="rect">
            <a:avLst/>
          </a:prstGeom>
          <a:noFill/>
          <a:ln w="9525">
            <a:noFill/>
            <a:miter lim="800000"/>
            <a:headEnd/>
            <a:tailEnd/>
          </a:ln>
          <a:effectLst/>
        </p:spPr>
        <p:txBody>
          <a:bodyPr>
            <a:spAutoFit/>
          </a:bodyPr>
          <a:lstStyle/>
          <a:p>
            <a:pPr>
              <a:defRPr/>
            </a:pPr>
            <a:r>
              <a:rPr lang="en-US" sz="4000" dirty="0">
                <a:solidFill>
                  <a:srgbClr val="800000"/>
                </a:solidFill>
                <a:effectLst>
                  <a:outerShdw blurRad="38100" dist="38100" dir="2700000" algn="tl">
                    <a:srgbClr val="C0C0C0"/>
                  </a:outerShdw>
                </a:effectLst>
                <a:latin typeface="+mj-lt"/>
              </a:rPr>
              <a:t>X5</a:t>
            </a:r>
            <a:r>
              <a:rPr lang="en-US" sz="4000" b="1" dirty="0">
                <a:effectLst>
                  <a:outerShdw blurRad="38100" dist="38100" dir="2700000" algn="tl">
                    <a:srgbClr val="C0C0C0"/>
                  </a:outerShdw>
                </a:effectLst>
                <a:latin typeface="+mj-lt"/>
              </a:rPr>
              <a:t> </a:t>
            </a:r>
            <a:r>
              <a:rPr lang="en-US" sz="4000" dirty="0">
                <a:effectLst>
                  <a:outerShdw blurRad="38100" dist="38100" dir="2700000" algn="tl">
                    <a:srgbClr val="C0C0C0"/>
                  </a:outerShdw>
                </a:effectLst>
                <a:latin typeface="+mj-lt"/>
              </a:rPr>
              <a:t>Art</a:t>
            </a:r>
            <a:r>
              <a:rPr lang="en-US" sz="4000" dirty="0">
                <a:solidFill>
                  <a:srgbClr val="C00000"/>
                </a:solidFill>
                <a:effectLst>
                  <a:outerShdw blurRad="38100" dist="38100" dir="2700000" algn="tl">
                    <a:srgbClr val="C0C0C0"/>
                  </a:outerShdw>
                </a:effectLst>
                <a:latin typeface="+mj-lt"/>
              </a:rPr>
              <a:t> </a:t>
            </a:r>
            <a:r>
              <a:rPr lang="en-US" sz="4000" dirty="0" smtClean="0">
                <a:solidFill>
                  <a:srgbClr val="800000"/>
                </a:solidFill>
                <a:effectLst>
                  <a:outerShdw blurRad="38100" dist="38100" dir="2700000" algn="tl">
                    <a:srgbClr val="C0C0C0"/>
                  </a:outerShdw>
                </a:effectLst>
                <a:latin typeface="+mj-lt"/>
              </a:rPr>
              <a:t>C02</a:t>
            </a:r>
            <a:r>
              <a:rPr lang="en-US" sz="4000" dirty="0" smtClean="0">
                <a:effectLst>
                  <a:outerShdw blurRad="38100" dist="38100" dir="2700000" algn="tl">
                    <a:srgbClr val="C0C0C0"/>
                  </a:outerShdw>
                </a:effectLst>
              </a:rPr>
              <a:t> Design</a:t>
            </a:r>
            <a:r>
              <a:rPr lang="en-US" sz="4000" dirty="0" smtClean="0">
                <a:solidFill>
                  <a:srgbClr val="800000"/>
                </a:solidFill>
                <a:effectLst>
                  <a:outerShdw blurRad="38100" dist="38100" dir="2700000" algn="tl">
                    <a:srgbClr val="C0C0C0"/>
                  </a:outerShdw>
                </a:effectLst>
                <a:latin typeface="+mj-lt"/>
              </a:rPr>
              <a:t> </a:t>
            </a:r>
            <a:endParaRPr lang="en-US" sz="4000" dirty="0">
              <a:solidFill>
                <a:srgbClr val="800000"/>
              </a:solidFill>
              <a:effectLst>
                <a:outerShdw blurRad="38100" dist="38100" dir="2700000" algn="tl">
                  <a:srgbClr val="C0C0C0"/>
                </a:outerShdw>
              </a:effectLst>
              <a:latin typeface="+mj-lt"/>
            </a:endParaRPr>
          </a:p>
        </p:txBody>
      </p:sp>
      <p:pic>
        <p:nvPicPr>
          <p:cNvPr id="10" name="Picture 9" descr="Dragon racer-sm.png"/>
          <p:cNvPicPr>
            <a:picLocks noChangeAspect="1"/>
          </p:cNvPicPr>
          <p:nvPr/>
        </p:nvPicPr>
        <p:blipFill>
          <a:blip r:embed="rId3" cstate="print"/>
          <a:stretch>
            <a:fillRect/>
          </a:stretch>
        </p:blipFill>
        <p:spPr>
          <a:xfrm>
            <a:off x="838200" y="2057400"/>
            <a:ext cx="5144218" cy="1286055"/>
          </a:xfrm>
          <a:prstGeom prst="rect">
            <a:avLst/>
          </a:prstGeom>
        </p:spPr>
      </p:pic>
      <p:pic>
        <p:nvPicPr>
          <p:cNvPr id="13" name="Picture 12" descr="Surfboard-SM.png"/>
          <p:cNvPicPr>
            <a:picLocks noChangeAspect="1"/>
          </p:cNvPicPr>
          <p:nvPr/>
        </p:nvPicPr>
        <p:blipFill>
          <a:blip r:embed="rId4" cstate="print"/>
          <a:stretch>
            <a:fillRect/>
          </a:stretch>
        </p:blipFill>
        <p:spPr>
          <a:xfrm>
            <a:off x="914400" y="3429000"/>
            <a:ext cx="5477640" cy="1371792"/>
          </a:xfrm>
          <a:prstGeom prst="rect">
            <a:avLst/>
          </a:prstGeom>
        </p:spPr>
      </p:pic>
      <p:pic>
        <p:nvPicPr>
          <p:cNvPr id="14" name="Picture 13" descr="Right Cuda Country.png"/>
          <p:cNvPicPr>
            <a:picLocks noChangeAspect="1"/>
          </p:cNvPicPr>
          <p:nvPr/>
        </p:nvPicPr>
        <p:blipFill>
          <a:blip r:embed="rId5" cstate="print"/>
          <a:stretch>
            <a:fillRect/>
          </a:stretch>
        </p:blipFill>
        <p:spPr>
          <a:xfrm>
            <a:off x="990600" y="4876800"/>
            <a:ext cx="5372680" cy="14972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304800" y="228600"/>
            <a:ext cx="8839200" cy="708025"/>
          </a:xfrm>
          <a:prstGeom prst="rect">
            <a:avLst/>
          </a:prstGeom>
          <a:noFill/>
          <a:ln w="9525">
            <a:noFill/>
            <a:miter lim="800000"/>
            <a:headEnd/>
            <a:tailEnd/>
          </a:ln>
          <a:effectLst/>
        </p:spPr>
        <p:txBody>
          <a:bodyPr>
            <a:spAutoFit/>
          </a:bodyPr>
          <a:lstStyle/>
          <a:p>
            <a:pPr>
              <a:defRPr/>
            </a:pPr>
            <a:r>
              <a:rPr lang="en-US" sz="4000" dirty="0" smtClean="0">
                <a:solidFill>
                  <a:srgbClr val="800000"/>
                </a:solidFill>
                <a:effectLst>
                  <a:outerShdw blurRad="38100" dist="38100" dir="2700000" algn="tl">
                    <a:srgbClr val="C0C0C0"/>
                  </a:outerShdw>
                </a:effectLst>
              </a:rPr>
              <a:t>X5</a:t>
            </a:r>
            <a:r>
              <a:rPr lang="en-US" sz="4000" b="1" dirty="0" smtClean="0">
                <a:effectLst>
                  <a:outerShdw blurRad="38100" dist="38100" dir="2700000" algn="tl">
                    <a:srgbClr val="C0C0C0"/>
                  </a:outerShdw>
                </a:effectLst>
              </a:rPr>
              <a:t> </a:t>
            </a:r>
            <a:r>
              <a:rPr lang="en-US" sz="4000" dirty="0" smtClean="0">
                <a:effectLst>
                  <a:outerShdw blurRad="38100" dist="38100" dir="2700000" algn="tl">
                    <a:srgbClr val="C0C0C0"/>
                  </a:outerShdw>
                </a:effectLst>
              </a:rPr>
              <a:t>Art</a:t>
            </a:r>
            <a:r>
              <a:rPr lang="en-US" sz="4000" dirty="0" smtClean="0">
                <a:solidFill>
                  <a:srgbClr val="C00000"/>
                </a:solidFill>
                <a:effectLst>
                  <a:outerShdw blurRad="38100" dist="38100" dir="2700000" algn="tl">
                    <a:srgbClr val="C0C0C0"/>
                  </a:outerShdw>
                </a:effectLst>
              </a:rPr>
              <a:t> </a:t>
            </a:r>
            <a:r>
              <a:rPr lang="en-US" sz="4000" dirty="0" smtClean="0">
                <a:solidFill>
                  <a:srgbClr val="800000"/>
                </a:solidFill>
                <a:effectLst>
                  <a:outerShdw blurRad="38100" dist="38100" dir="2700000" algn="tl">
                    <a:srgbClr val="C0C0C0"/>
                  </a:outerShdw>
                </a:effectLst>
              </a:rPr>
              <a:t>C02 </a:t>
            </a:r>
            <a:r>
              <a:rPr lang="en-US" sz="4000" dirty="0" smtClean="0">
                <a:effectLst>
                  <a:outerShdw blurRad="38100" dist="38100" dir="2700000" algn="tl">
                    <a:srgbClr val="C0C0C0"/>
                  </a:outerShdw>
                </a:effectLst>
              </a:rPr>
              <a:t>Design</a:t>
            </a:r>
            <a:endParaRPr lang="en-US" sz="4000" dirty="0">
              <a:effectLst>
                <a:outerShdw blurRad="38100" dist="38100" dir="2700000" algn="tl">
                  <a:srgbClr val="C0C0C0"/>
                </a:outerShdw>
              </a:effectLst>
            </a:endParaRPr>
          </a:p>
        </p:txBody>
      </p:sp>
      <p:pic>
        <p:nvPicPr>
          <p:cNvPr id="15" name="Picture 14" descr="Right Side Geo-Small.png"/>
          <p:cNvPicPr>
            <a:picLocks noChangeAspect="1"/>
          </p:cNvPicPr>
          <p:nvPr/>
        </p:nvPicPr>
        <p:blipFill>
          <a:blip r:embed="rId3" cstate="print"/>
          <a:stretch>
            <a:fillRect/>
          </a:stretch>
        </p:blipFill>
        <p:spPr>
          <a:xfrm>
            <a:off x="1143000" y="1828800"/>
            <a:ext cx="4948516" cy="1219200"/>
          </a:xfrm>
          <a:prstGeom prst="rect">
            <a:avLst/>
          </a:prstGeom>
        </p:spPr>
      </p:pic>
      <p:pic>
        <p:nvPicPr>
          <p:cNvPr id="16" name="Picture 15" descr="Right Side Surface Plane-small.png"/>
          <p:cNvPicPr>
            <a:picLocks noChangeAspect="1"/>
          </p:cNvPicPr>
          <p:nvPr/>
        </p:nvPicPr>
        <p:blipFill>
          <a:blip r:embed="rId4" cstate="print"/>
          <a:stretch>
            <a:fillRect/>
          </a:stretch>
        </p:blipFill>
        <p:spPr>
          <a:xfrm>
            <a:off x="1219200" y="3962400"/>
            <a:ext cx="4458323" cy="1162212"/>
          </a:xfrm>
          <a:prstGeom prst="rect">
            <a:avLst/>
          </a:prstGeom>
        </p:spPr>
      </p:pic>
      <p:pic>
        <p:nvPicPr>
          <p:cNvPr id="17" name="Picture 16" descr="Right toolpath.png"/>
          <p:cNvPicPr>
            <a:picLocks noChangeAspect="1"/>
          </p:cNvPicPr>
          <p:nvPr/>
        </p:nvPicPr>
        <p:blipFill>
          <a:blip r:embed="rId5" cstate="print"/>
          <a:stretch>
            <a:fillRect/>
          </a:stretch>
        </p:blipFill>
        <p:spPr>
          <a:xfrm>
            <a:off x="1295400" y="5606835"/>
            <a:ext cx="4310585" cy="1251165"/>
          </a:xfrm>
          <a:prstGeom prst="rect">
            <a:avLst/>
          </a:prstGeom>
        </p:spPr>
      </p:pic>
      <p:sp>
        <p:nvSpPr>
          <p:cNvPr id="8" name="Content Placeholder 7"/>
          <p:cNvSpPr>
            <a:spLocks noGrp="1"/>
          </p:cNvSpPr>
          <p:nvPr>
            <p:ph idx="1"/>
          </p:nvPr>
        </p:nvSpPr>
        <p:spPr>
          <a:xfrm>
            <a:off x="1752600" y="1295400"/>
            <a:ext cx="7772400" cy="5029200"/>
          </a:xfrm>
        </p:spPr>
        <p:txBody>
          <a:bodyPr/>
          <a:lstStyle/>
          <a:p>
            <a:r>
              <a:rPr lang="en-US" dirty="0" smtClean="0"/>
              <a:t>Simple 2D design</a:t>
            </a:r>
          </a:p>
          <a:p>
            <a:endParaRPr lang="en-US" dirty="0" smtClean="0"/>
          </a:p>
          <a:p>
            <a:endParaRPr lang="en-US" dirty="0" smtClean="0"/>
          </a:p>
          <a:p>
            <a:r>
              <a:rPr lang="en-US" dirty="0" smtClean="0"/>
              <a:t>Quick Art Surfaces</a:t>
            </a:r>
          </a:p>
          <a:p>
            <a:endParaRPr lang="en-US" dirty="0" smtClean="0"/>
          </a:p>
          <a:p>
            <a:endParaRPr lang="en-US" dirty="0" smtClean="0"/>
          </a:p>
          <a:p>
            <a:r>
              <a:rPr lang="en-US" dirty="0" smtClean="0"/>
              <a:t>Single toolpath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ppt_y"/>
                                          </p:val>
                                        </p:tav>
                                        <p:tav tm="100000">
                                          <p:val>
                                            <p:strVal val="#ppt_y"/>
                                          </p:val>
                                        </p:tav>
                                      </p:tavLst>
                                    </p:anim>
                                  </p:childTnLst>
                                </p:cTn>
                              </p:par>
                              <p:par>
                                <p:cTn id="21" presetID="53"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8">
                                            <p:txEl>
                                              <p:pRg st="6" end="6"/>
                                            </p:txEl>
                                          </p:spTgt>
                                        </p:tgtEl>
                                        <p:attrNameLst>
                                          <p:attrName>style.visibility</p:attrName>
                                        </p:attrNameLst>
                                      </p:cBhvr>
                                      <p:to>
                                        <p:strVal val="visible"/>
                                      </p:to>
                                    </p:set>
                                    <p:anim calcmode="lin" valueType="num">
                                      <p:cBhvr additive="base">
                                        <p:cTn id="30" dur="5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8">
                                            <p:txEl>
                                              <p:pRg st="6" end="6"/>
                                            </p:txEl>
                                          </p:spTgt>
                                        </p:tgtEl>
                                        <p:attrNameLst>
                                          <p:attrName>ppt_y</p:attrName>
                                        </p:attrNameLst>
                                      </p:cBhvr>
                                      <p:tavLst>
                                        <p:tav tm="0">
                                          <p:val>
                                            <p:strVal val="#ppt_y"/>
                                          </p:val>
                                        </p:tav>
                                        <p:tav tm="100000">
                                          <p:val>
                                            <p:strVal val="#ppt_y"/>
                                          </p:val>
                                        </p:tav>
                                      </p:tavLst>
                                    </p:anim>
                                  </p:childTnLst>
                                </p:cTn>
                              </p:par>
                              <p:par>
                                <p:cTn id="32" presetID="53"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200" y="152400"/>
            <a:ext cx="6858000"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effectLst>
                  <a:outerShdw blurRad="50800" dist="39000" dir="5460000" algn="tl">
                    <a:srgbClr val="000000">
                      <a:alpha val="38000"/>
                    </a:srgbClr>
                  </a:outerShdw>
                </a:effectLst>
              </a:rPr>
              <a:t>Quick</a:t>
            </a:r>
            <a:r>
              <a:rPr lang="en-US" sz="5400" b="1" dirty="0">
                <a:ln w="11430"/>
                <a:solidFill>
                  <a:srgbClr val="C00000"/>
                </a:solidFill>
                <a:effectLst>
                  <a:outerShdw blurRad="50800" dist="39000" dir="5460000" algn="tl">
                    <a:srgbClr val="000000">
                      <a:alpha val="38000"/>
                    </a:srgbClr>
                  </a:outerShdw>
                </a:effectLst>
              </a:rPr>
              <a:t>Part</a:t>
            </a:r>
            <a:r>
              <a:rPr lang="en-US" sz="5400" b="1" dirty="0">
                <a:ln w="11430"/>
                <a:effectLst>
                  <a:outerShdw blurRad="50800" dist="39000" dir="5460000" algn="tl">
                    <a:srgbClr val="000000">
                      <a:alpha val="38000"/>
                    </a:srgbClr>
                  </a:outerShdw>
                </a:effectLst>
              </a:rPr>
              <a:t>-X</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a:ln w="11430"/>
                <a:effectLst>
                  <a:outerShdw blurRad="50800" dist="39000" dir="5460000" algn="tl">
                    <a:srgbClr val="000000">
                      <a:alpha val="38000"/>
                    </a:srgbClr>
                  </a:outerShdw>
                </a:effectLst>
              </a:rPr>
              <a:t>20</a:t>
            </a:r>
            <a:r>
              <a:rPr lang="en-US" sz="5400" b="1" dirty="0">
                <a:ln w="11430"/>
                <a:solidFill>
                  <a:srgbClr val="C00000"/>
                </a:solidFill>
                <a:effectLst>
                  <a:outerShdw blurRad="50800" dist="39000" dir="5460000" algn="tl">
                    <a:srgbClr val="000000">
                      <a:alpha val="38000"/>
                    </a:srgbClr>
                  </a:outerShdw>
                </a:effectLst>
              </a:rPr>
              <a:t>10</a:t>
            </a:r>
          </a:p>
        </p:txBody>
      </p:sp>
      <p:sp>
        <p:nvSpPr>
          <p:cNvPr id="4" name="Rectangle 3"/>
          <p:cNvSpPr/>
          <p:nvPr/>
        </p:nvSpPr>
        <p:spPr>
          <a:xfrm>
            <a:off x="914400" y="1219200"/>
            <a:ext cx="7467600" cy="83099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800" b="1" dirty="0">
                <a:ln w="11430"/>
                <a:solidFill>
                  <a:srgbClr val="C00000"/>
                </a:solidFill>
                <a:effectLst>
                  <a:outerShdw blurRad="50800" dist="39000" dir="5460000" algn="tl">
                    <a:srgbClr val="000000">
                      <a:alpha val="38000"/>
                    </a:srgbClr>
                  </a:outerShdw>
                </a:effectLst>
              </a:rPr>
              <a:t>QP Intro </a:t>
            </a:r>
            <a:r>
              <a:rPr lang="en-US" sz="4800" b="1" dirty="0">
                <a:ln w="11430"/>
                <a:solidFill>
                  <a:schemeClr val="accent2">
                    <a:lumMod val="75000"/>
                  </a:schemeClr>
                </a:solidFill>
                <a:effectLst>
                  <a:outerShdw blurRad="50800" dist="39000" dir="5460000" algn="tl">
                    <a:srgbClr val="000000">
                      <a:alpha val="38000"/>
                    </a:srgbClr>
                  </a:outerShdw>
                </a:effectLst>
              </a:rPr>
              <a:t>Video</a:t>
            </a:r>
          </a:p>
        </p:txBody>
      </p:sp>
      <p:pic>
        <p:nvPicPr>
          <p:cNvPr id="1026" name="Picture 2">
            <a:hlinkClick r:id="rId3" action="ppaction://hlinkfile"/>
          </p:cNvPr>
          <p:cNvPicPr>
            <a:picLocks noChangeAspect="1" noChangeArrowheads="1"/>
          </p:cNvPicPr>
          <p:nvPr/>
        </p:nvPicPr>
        <p:blipFill>
          <a:blip r:embed="rId4" cstate="print"/>
          <a:srcRect/>
          <a:stretch>
            <a:fillRect/>
          </a:stretch>
        </p:blipFill>
        <p:spPr bwMode="auto">
          <a:xfrm>
            <a:off x="1132672" y="2362200"/>
            <a:ext cx="6411128" cy="3891914"/>
          </a:xfrm>
          <a:prstGeom prst="rect">
            <a:avLst/>
          </a:prstGeom>
          <a:noFill/>
          <a:ln w="9525">
            <a:noFill/>
            <a:miter lim="800000"/>
            <a:headEnd/>
            <a:tailEnd/>
          </a:ln>
        </p:spPr>
      </p:pic>
      <p:sp>
        <p:nvSpPr>
          <p:cNvPr id="6" name="TextBox 5"/>
          <p:cNvSpPr txBox="1"/>
          <p:nvPr/>
        </p:nvSpPr>
        <p:spPr>
          <a:xfrm>
            <a:off x="1066800" y="1981200"/>
            <a:ext cx="2133600" cy="369332"/>
          </a:xfrm>
          <a:prstGeom prst="rect">
            <a:avLst/>
          </a:prstGeom>
          <a:noFill/>
        </p:spPr>
        <p:txBody>
          <a:bodyPr wrap="square" rtlCol="0">
            <a:spAutoFit/>
          </a:bodyPr>
          <a:lstStyle/>
          <a:p>
            <a:r>
              <a:rPr lang="en-US" b="1" dirty="0" smtClean="0">
                <a:solidFill>
                  <a:srgbClr val="C00000"/>
                </a:solidFill>
              </a:rPr>
              <a:t>Click Graphic</a:t>
            </a:r>
            <a:endParaRPr lang="en-US"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bwMode="auto">
          <a:xfrm>
            <a:off x="381000" y="1371600"/>
            <a:ext cx="8534400" cy="52578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Simply flip toolpath for left side</a:t>
            </a:r>
            <a:endParaRPr lang="en-US" dirty="0" smtClean="0">
              <a:solidFill>
                <a:srgbClr val="FF0000"/>
              </a:solidFill>
            </a:endParaRPr>
          </a:p>
          <a:p>
            <a:pPr>
              <a:buNone/>
            </a:pPr>
            <a:endParaRPr lang="en-US" dirty="0" smtClean="0"/>
          </a:p>
          <a:p>
            <a:pPr>
              <a:buNone/>
            </a:pPr>
            <a:endParaRPr lang="en-US" dirty="0" smtClean="0"/>
          </a:p>
          <a:p>
            <a:pPr>
              <a:buNone/>
            </a:pPr>
            <a:endParaRPr lang="en-US" dirty="0" smtClean="0"/>
          </a:p>
          <a:p>
            <a:endParaRPr lang="en-US" dirty="0" smtClean="0"/>
          </a:p>
          <a:p>
            <a:pPr>
              <a:buNone/>
            </a:pPr>
            <a:endParaRPr lang="en-US" dirty="0" smtClean="0"/>
          </a:p>
          <a:p>
            <a:pPr>
              <a:buFontTx/>
              <a:buNone/>
            </a:pPr>
            <a:r>
              <a:rPr lang="en-US" dirty="0" smtClean="0"/>
              <a:t>							</a:t>
            </a:r>
          </a:p>
          <a:p>
            <a:pPr lvl="1">
              <a:buFontTx/>
              <a:buNone/>
            </a:pPr>
            <a:r>
              <a:rPr lang="en-US" dirty="0" smtClean="0"/>
              <a:t>                                   </a:t>
            </a:r>
            <a:endParaRPr lang="en-US" sz="3200" dirty="0" smtClean="0"/>
          </a:p>
          <a:p>
            <a:pPr lvl="1">
              <a:buFontTx/>
              <a:buNone/>
            </a:pPr>
            <a:r>
              <a:rPr lang="en-US" dirty="0" smtClean="0"/>
              <a:t>			</a:t>
            </a:r>
          </a:p>
        </p:txBody>
      </p:sp>
      <p:sp>
        <p:nvSpPr>
          <p:cNvPr id="6" name="Text Box 7"/>
          <p:cNvSpPr txBox="1">
            <a:spLocks noChangeArrowheads="1"/>
          </p:cNvSpPr>
          <p:nvPr/>
        </p:nvSpPr>
        <p:spPr bwMode="auto">
          <a:xfrm>
            <a:off x="304800" y="228600"/>
            <a:ext cx="8839200" cy="708025"/>
          </a:xfrm>
          <a:prstGeom prst="rect">
            <a:avLst/>
          </a:prstGeom>
          <a:noFill/>
          <a:ln w="9525">
            <a:noFill/>
            <a:miter lim="800000"/>
            <a:headEnd/>
            <a:tailEnd/>
          </a:ln>
          <a:effectLst/>
        </p:spPr>
        <p:txBody>
          <a:bodyPr>
            <a:spAutoFit/>
          </a:bodyPr>
          <a:lstStyle/>
          <a:p>
            <a:pPr>
              <a:defRPr/>
            </a:pPr>
            <a:r>
              <a:rPr lang="en-US" sz="4000" dirty="0" smtClean="0">
                <a:solidFill>
                  <a:srgbClr val="800000"/>
                </a:solidFill>
                <a:effectLst>
                  <a:outerShdw blurRad="38100" dist="38100" dir="2700000" algn="tl">
                    <a:srgbClr val="C0C0C0"/>
                  </a:outerShdw>
                </a:effectLst>
              </a:rPr>
              <a:t>X5</a:t>
            </a:r>
            <a:r>
              <a:rPr lang="en-US" sz="4000" b="1" dirty="0" smtClean="0">
                <a:effectLst>
                  <a:outerShdw blurRad="38100" dist="38100" dir="2700000" algn="tl">
                    <a:srgbClr val="C0C0C0"/>
                  </a:outerShdw>
                </a:effectLst>
              </a:rPr>
              <a:t> </a:t>
            </a:r>
            <a:r>
              <a:rPr lang="en-US" sz="4000" dirty="0" smtClean="0">
                <a:effectLst>
                  <a:outerShdw blurRad="38100" dist="38100" dir="2700000" algn="tl">
                    <a:srgbClr val="C0C0C0"/>
                  </a:outerShdw>
                </a:effectLst>
              </a:rPr>
              <a:t>Art</a:t>
            </a:r>
            <a:r>
              <a:rPr lang="en-US" sz="4000" dirty="0" smtClean="0">
                <a:solidFill>
                  <a:srgbClr val="C00000"/>
                </a:solidFill>
                <a:effectLst>
                  <a:outerShdw blurRad="38100" dist="38100" dir="2700000" algn="tl">
                    <a:srgbClr val="C0C0C0"/>
                  </a:outerShdw>
                </a:effectLst>
              </a:rPr>
              <a:t> </a:t>
            </a:r>
            <a:r>
              <a:rPr lang="en-US" sz="4000" dirty="0" smtClean="0">
                <a:solidFill>
                  <a:srgbClr val="800000"/>
                </a:solidFill>
                <a:effectLst>
                  <a:outerShdw blurRad="38100" dist="38100" dir="2700000" algn="tl">
                    <a:srgbClr val="C0C0C0"/>
                  </a:outerShdw>
                </a:effectLst>
              </a:rPr>
              <a:t>C02 </a:t>
            </a:r>
            <a:r>
              <a:rPr lang="en-US" sz="4000" dirty="0" smtClean="0">
                <a:effectLst>
                  <a:outerShdw blurRad="38100" dist="38100" dir="2700000" algn="tl">
                    <a:srgbClr val="C0C0C0"/>
                  </a:outerShdw>
                </a:effectLst>
              </a:rPr>
              <a:t>Design</a:t>
            </a:r>
            <a:endParaRPr lang="en-US" sz="4000" dirty="0">
              <a:effectLst>
                <a:outerShdw blurRad="38100" dist="38100" dir="2700000" algn="tl">
                  <a:srgbClr val="C0C0C0"/>
                </a:outerShdw>
              </a:effectLst>
            </a:endParaRPr>
          </a:p>
        </p:txBody>
      </p:sp>
      <p:pic>
        <p:nvPicPr>
          <p:cNvPr id="8" name="Picture 7" descr="Right toolpath-Small.png"/>
          <p:cNvPicPr>
            <a:picLocks noChangeAspect="1"/>
          </p:cNvPicPr>
          <p:nvPr/>
        </p:nvPicPr>
        <p:blipFill>
          <a:blip r:embed="rId3" cstate="print"/>
          <a:stretch>
            <a:fillRect/>
          </a:stretch>
        </p:blipFill>
        <p:spPr>
          <a:xfrm>
            <a:off x="1828800" y="4495800"/>
            <a:ext cx="6186144" cy="1795554"/>
          </a:xfrm>
          <a:prstGeom prst="rect">
            <a:avLst/>
          </a:prstGeom>
        </p:spPr>
      </p:pic>
      <p:pic>
        <p:nvPicPr>
          <p:cNvPr id="5" name="Picture 2"/>
          <p:cNvPicPr>
            <a:picLocks noChangeAspect="1" noChangeArrowheads="1"/>
          </p:cNvPicPr>
          <p:nvPr/>
        </p:nvPicPr>
        <p:blipFill>
          <a:blip r:embed="rId4" cstate="print"/>
          <a:srcRect/>
          <a:stretch>
            <a:fillRect/>
          </a:stretch>
        </p:blipFill>
        <p:spPr bwMode="auto">
          <a:xfrm rot="10800000">
            <a:off x="1828800" y="2495094"/>
            <a:ext cx="6096000" cy="180050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bwMode="auto">
          <a:xfrm>
            <a:off x="381000" y="1371600"/>
            <a:ext cx="8534400" cy="52578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High detail design is easy in Art</a:t>
            </a:r>
            <a:endParaRPr lang="en-US" dirty="0" smtClean="0">
              <a:solidFill>
                <a:srgbClr val="FF0000"/>
              </a:solidFill>
            </a:endParaRPr>
          </a:p>
          <a:p>
            <a:pPr>
              <a:buNone/>
            </a:pPr>
            <a:endParaRPr lang="en-US" dirty="0" smtClean="0"/>
          </a:p>
          <a:p>
            <a:pPr>
              <a:buNone/>
            </a:pPr>
            <a:endParaRPr lang="en-US" dirty="0" smtClean="0"/>
          </a:p>
          <a:p>
            <a:pPr>
              <a:buNone/>
            </a:pPr>
            <a:endParaRPr lang="en-US" dirty="0" smtClean="0"/>
          </a:p>
          <a:p>
            <a:endParaRPr lang="en-US" dirty="0" smtClean="0"/>
          </a:p>
          <a:p>
            <a:pPr>
              <a:buNone/>
            </a:pPr>
            <a:endParaRPr lang="en-US" dirty="0" smtClean="0"/>
          </a:p>
          <a:p>
            <a:pPr>
              <a:buFontTx/>
              <a:buNone/>
            </a:pPr>
            <a:r>
              <a:rPr lang="en-US" dirty="0" smtClean="0"/>
              <a:t>							</a:t>
            </a:r>
          </a:p>
          <a:p>
            <a:pPr lvl="1">
              <a:buFontTx/>
              <a:buNone/>
            </a:pPr>
            <a:r>
              <a:rPr lang="en-US" dirty="0" smtClean="0"/>
              <a:t>                                   </a:t>
            </a:r>
            <a:endParaRPr lang="en-US" sz="3200" dirty="0" smtClean="0"/>
          </a:p>
          <a:p>
            <a:pPr lvl="1">
              <a:buFontTx/>
              <a:buNone/>
            </a:pPr>
            <a:r>
              <a:rPr lang="en-US" dirty="0" smtClean="0"/>
              <a:t>			</a:t>
            </a:r>
          </a:p>
        </p:txBody>
      </p:sp>
      <p:sp>
        <p:nvSpPr>
          <p:cNvPr id="6" name="Text Box 7"/>
          <p:cNvSpPr txBox="1">
            <a:spLocks noChangeArrowheads="1"/>
          </p:cNvSpPr>
          <p:nvPr/>
        </p:nvSpPr>
        <p:spPr bwMode="auto">
          <a:xfrm>
            <a:off x="304800" y="228600"/>
            <a:ext cx="8839200" cy="708025"/>
          </a:xfrm>
          <a:prstGeom prst="rect">
            <a:avLst/>
          </a:prstGeom>
          <a:noFill/>
          <a:ln w="9525">
            <a:noFill/>
            <a:miter lim="800000"/>
            <a:headEnd/>
            <a:tailEnd/>
          </a:ln>
          <a:effectLst/>
        </p:spPr>
        <p:txBody>
          <a:bodyPr>
            <a:spAutoFit/>
          </a:bodyPr>
          <a:lstStyle/>
          <a:p>
            <a:pPr>
              <a:defRPr/>
            </a:pPr>
            <a:r>
              <a:rPr lang="en-US" sz="4000" dirty="0" smtClean="0">
                <a:solidFill>
                  <a:srgbClr val="800000"/>
                </a:solidFill>
                <a:effectLst>
                  <a:outerShdw blurRad="38100" dist="38100" dir="2700000" algn="tl">
                    <a:srgbClr val="C0C0C0"/>
                  </a:outerShdw>
                </a:effectLst>
              </a:rPr>
              <a:t>X5</a:t>
            </a:r>
            <a:r>
              <a:rPr lang="en-US" sz="4000" b="1" dirty="0" smtClean="0">
                <a:effectLst>
                  <a:outerShdw blurRad="38100" dist="38100" dir="2700000" algn="tl">
                    <a:srgbClr val="C0C0C0"/>
                  </a:outerShdw>
                </a:effectLst>
              </a:rPr>
              <a:t> </a:t>
            </a:r>
            <a:r>
              <a:rPr lang="en-US" sz="4000" dirty="0" smtClean="0">
                <a:effectLst>
                  <a:outerShdw blurRad="38100" dist="38100" dir="2700000" algn="tl">
                    <a:srgbClr val="C0C0C0"/>
                  </a:outerShdw>
                </a:effectLst>
              </a:rPr>
              <a:t>Art</a:t>
            </a:r>
            <a:r>
              <a:rPr lang="en-US" sz="4000" dirty="0" smtClean="0">
                <a:solidFill>
                  <a:srgbClr val="C00000"/>
                </a:solidFill>
                <a:effectLst>
                  <a:outerShdw blurRad="38100" dist="38100" dir="2700000" algn="tl">
                    <a:srgbClr val="C0C0C0"/>
                  </a:outerShdw>
                </a:effectLst>
              </a:rPr>
              <a:t> </a:t>
            </a:r>
            <a:r>
              <a:rPr lang="en-US" sz="4000" dirty="0" smtClean="0">
                <a:solidFill>
                  <a:srgbClr val="800000"/>
                </a:solidFill>
                <a:effectLst>
                  <a:outerShdw blurRad="38100" dist="38100" dir="2700000" algn="tl">
                    <a:srgbClr val="C0C0C0"/>
                  </a:outerShdw>
                </a:effectLst>
              </a:rPr>
              <a:t>C02 </a:t>
            </a:r>
            <a:r>
              <a:rPr lang="en-US" sz="4000" dirty="0" smtClean="0">
                <a:effectLst>
                  <a:outerShdw blurRad="38100" dist="38100" dir="2700000" algn="tl">
                    <a:srgbClr val="C0C0C0"/>
                  </a:outerShdw>
                </a:effectLst>
              </a:rPr>
              <a:t>Design</a:t>
            </a:r>
            <a:endParaRPr lang="en-US" sz="4000" dirty="0">
              <a:effectLst>
                <a:outerShdw blurRad="38100" dist="38100" dir="2700000" algn="tl">
                  <a:srgbClr val="C0C0C0"/>
                </a:outerShdw>
              </a:effectLst>
            </a:endParaRPr>
          </a:p>
        </p:txBody>
      </p:sp>
      <p:pic>
        <p:nvPicPr>
          <p:cNvPr id="10" name="Picture 9" descr="CudaCountry Geometry-sm.png"/>
          <p:cNvPicPr/>
          <p:nvPr/>
        </p:nvPicPr>
        <p:blipFill>
          <a:blip r:embed="rId3" cstate="print"/>
          <a:srcRect r="4284" b="-67"/>
          <a:stretch>
            <a:fillRect/>
          </a:stretch>
        </p:blipFill>
        <p:spPr>
          <a:xfrm>
            <a:off x="838200" y="1981200"/>
            <a:ext cx="4038600" cy="1828800"/>
          </a:xfrm>
          <a:prstGeom prst="rect">
            <a:avLst/>
          </a:prstGeom>
        </p:spPr>
      </p:pic>
      <p:pic>
        <p:nvPicPr>
          <p:cNvPr id="11" name="Picture 10" descr="Letter Car-Short.png"/>
          <p:cNvPicPr/>
          <p:nvPr/>
        </p:nvPicPr>
        <p:blipFill>
          <a:blip r:embed="rId4" cstate="print"/>
          <a:stretch>
            <a:fillRect/>
          </a:stretch>
        </p:blipFill>
        <p:spPr>
          <a:xfrm>
            <a:off x="1066800" y="4038600"/>
            <a:ext cx="5029200" cy="2133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ox(i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i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bwMode="auto">
          <a:xfrm>
            <a:off x="381000" y="1371600"/>
            <a:ext cx="8534400" cy="52578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Even shell cars are easy in </a:t>
            </a:r>
            <a:r>
              <a:rPr lang="en-US" b="1" dirty="0" smtClean="0">
                <a:solidFill>
                  <a:srgbClr val="C00000"/>
                </a:solidFill>
              </a:rPr>
              <a:t>Art</a:t>
            </a:r>
          </a:p>
          <a:p>
            <a:pPr>
              <a:buNone/>
            </a:pPr>
            <a:endParaRPr lang="en-US" dirty="0" smtClean="0"/>
          </a:p>
          <a:p>
            <a:pPr>
              <a:buNone/>
            </a:pPr>
            <a:endParaRPr lang="en-US" dirty="0" smtClean="0"/>
          </a:p>
          <a:p>
            <a:pPr>
              <a:buNone/>
            </a:pPr>
            <a:endParaRPr lang="en-US" dirty="0" smtClean="0"/>
          </a:p>
          <a:p>
            <a:endParaRPr lang="en-US" dirty="0" smtClean="0"/>
          </a:p>
          <a:p>
            <a:pPr>
              <a:buNone/>
            </a:pPr>
            <a:endParaRPr lang="en-US" dirty="0" smtClean="0"/>
          </a:p>
          <a:p>
            <a:pPr>
              <a:buFontTx/>
              <a:buNone/>
            </a:pPr>
            <a:r>
              <a:rPr lang="en-US" dirty="0" smtClean="0"/>
              <a:t>							</a:t>
            </a:r>
          </a:p>
          <a:p>
            <a:pPr lvl="1">
              <a:buFontTx/>
              <a:buNone/>
            </a:pPr>
            <a:r>
              <a:rPr lang="en-US" dirty="0" smtClean="0"/>
              <a:t>                                   </a:t>
            </a:r>
            <a:endParaRPr lang="en-US" sz="3200" dirty="0" smtClean="0"/>
          </a:p>
          <a:p>
            <a:pPr lvl="1">
              <a:buFontTx/>
              <a:buNone/>
            </a:pPr>
            <a:r>
              <a:rPr lang="en-US" dirty="0" smtClean="0"/>
              <a:t>			</a:t>
            </a:r>
          </a:p>
        </p:txBody>
      </p:sp>
      <p:sp>
        <p:nvSpPr>
          <p:cNvPr id="6" name="Text Box 7"/>
          <p:cNvSpPr txBox="1">
            <a:spLocks noChangeArrowheads="1"/>
          </p:cNvSpPr>
          <p:nvPr/>
        </p:nvSpPr>
        <p:spPr bwMode="auto">
          <a:xfrm>
            <a:off x="304800" y="228600"/>
            <a:ext cx="8839200" cy="708025"/>
          </a:xfrm>
          <a:prstGeom prst="rect">
            <a:avLst/>
          </a:prstGeom>
          <a:noFill/>
          <a:ln w="9525">
            <a:noFill/>
            <a:miter lim="800000"/>
            <a:headEnd/>
            <a:tailEnd/>
          </a:ln>
          <a:effectLst/>
        </p:spPr>
        <p:txBody>
          <a:bodyPr>
            <a:spAutoFit/>
          </a:bodyPr>
          <a:lstStyle/>
          <a:p>
            <a:pPr>
              <a:defRPr/>
            </a:pPr>
            <a:r>
              <a:rPr lang="en-US" sz="4000" dirty="0" smtClean="0">
                <a:solidFill>
                  <a:srgbClr val="800000"/>
                </a:solidFill>
                <a:effectLst>
                  <a:outerShdw blurRad="38100" dist="38100" dir="2700000" algn="tl">
                    <a:srgbClr val="C0C0C0"/>
                  </a:outerShdw>
                </a:effectLst>
              </a:rPr>
              <a:t>X5</a:t>
            </a:r>
            <a:r>
              <a:rPr lang="en-US" sz="4000" b="1" dirty="0" smtClean="0">
                <a:effectLst>
                  <a:outerShdw blurRad="38100" dist="38100" dir="2700000" algn="tl">
                    <a:srgbClr val="C0C0C0"/>
                  </a:outerShdw>
                </a:effectLst>
              </a:rPr>
              <a:t> </a:t>
            </a:r>
            <a:r>
              <a:rPr lang="en-US" sz="4000" dirty="0" smtClean="0">
                <a:effectLst>
                  <a:outerShdw blurRad="38100" dist="38100" dir="2700000" algn="tl">
                    <a:srgbClr val="C0C0C0"/>
                  </a:outerShdw>
                </a:effectLst>
              </a:rPr>
              <a:t>Art</a:t>
            </a:r>
            <a:r>
              <a:rPr lang="en-US" sz="4000" dirty="0" smtClean="0">
                <a:solidFill>
                  <a:srgbClr val="C00000"/>
                </a:solidFill>
                <a:effectLst>
                  <a:outerShdw blurRad="38100" dist="38100" dir="2700000" algn="tl">
                    <a:srgbClr val="C0C0C0"/>
                  </a:outerShdw>
                </a:effectLst>
              </a:rPr>
              <a:t> </a:t>
            </a:r>
            <a:r>
              <a:rPr lang="en-US" sz="4000" dirty="0" smtClean="0">
                <a:solidFill>
                  <a:srgbClr val="800000"/>
                </a:solidFill>
                <a:effectLst>
                  <a:outerShdw blurRad="38100" dist="38100" dir="2700000" algn="tl">
                    <a:srgbClr val="C0C0C0"/>
                  </a:outerShdw>
                </a:effectLst>
              </a:rPr>
              <a:t>C02 </a:t>
            </a:r>
            <a:r>
              <a:rPr lang="en-US" sz="4000" dirty="0" smtClean="0">
                <a:effectLst>
                  <a:outerShdw blurRad="38100" dist="38100" dir="2700000" algn="tl">
                    <a:srgbClr val="C0C0C0"/>
                  </a:outerShdw>
                </a:effectLst>
              </a:rPr>
              <a:t>Design</a:t>
            </a:r>
            <a:endParaRPr lang="en-US" sz="4000" dirty="0">
              <a:effectLst>
                <a:outerShdw blurRad="38100" dist="38100" dir="2700000" algn="tl">
                  <a:srgbClr val="C0C0C0"/>
                </a:outerShdw>
              </a:effectLst>
            </a:endParaRPr>
          </a:p>
        </p:txBody>
      </p:sp>
      <p:pic>
        <p:nvPicPr>
          <p:cNvPr id="9" name="Picture 8" descr="Shell Pocket Surface -Iso-SM.png"/>
          <p:cNvPicPr/>
          <p:nvPr/>
        </p:nvPicPr>
        <p:blipFill>
          <a:blip r:embed="rId3" cstate="print"/>
          <a:stretch>
            <a:fillRect/>
          </a:stretch>
        </p:blipFill>
        <p:spPr>
          <a:xfrm>
            <a:off x="685800" y="2133600"/>
            <a:ext cx="6934200" cy="449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28600"/>
            <a:ext cx="8458200" cy="885825"/>
          </a:xfrm>
          <a:prstGeom prst="rect">
            <a:avLst/>
          </a:prstGeom>
        </p:spPr>
        <p:txBody>
          <a:bodyPr/>
          <a:lstStyle/>
          <a:p>
            <a:pPr eaLnBrk="0" hangingPunct="0">
              <a:defRPr/>
            </a:pPr>
            <a:r>
              <a:rPr lang="en-US" sz="3900" kern="0" dirty="0">
                <a:solidFill>
                  <a:srgbClr val="800000"/>
                </a:solidFill>
                <a:latin typeface="+mj-lt"/>
                <a:ea typeface="+mj-ea"/>
                <a:cs typeface="+mj-cs"/>
              </a:rPr>
              <a:t>CNC Software, Inc.</a:t>
            </a:r>
          </a:p>
        </p:txBody>
      </p:sp>
      <p:sp>
        <p:nvSpPr>
          <p:cNvPr id="33795" name="Text Box 3"/>
          <p:cNvSpPr txBox="1">
            <a:spLocks noChangeArrowheads="1"/>
          </p:cNvSpPr>
          <p:nvPr/>
        </p:nvSpPr>
        <p:spPr bwMode="auto">
          <a:xfrm>
            <a:off x="685800" y="1371600"/>
            <a:ext cx="8305800" cy="646113"/>
          </a:xfrm>
          <a:prstGeom prst="rect">
            <a:avLst/>
          </a:prstGeom>
          <a:noFill/>
          <a:ln w="9525">
            <a:noFill/>
            <a:miter lim="800000"/>
            <a:headEnd/>
            <a:tailEnd/>
          </a:ln>
        </p:spPr>
        <p:txBody>
          <a:bodyPr>
            <a:spAutoFit/>
          </a:bodyPr>
          <a:lstStyle/>
          <a:p>
            <a:r>
              <a:rPr lang="en-US" sz="3600" dirty="0"/>
              <a:t>Recruiting- </a:t>
            </a:r>
            <a:r>
              <a:rPr lang="en-US" sz="3600" b="1" dirty="0" smtClean="0">
                <a:solidFill>
                  <a:srgbClr val="C00000"/>
                </a:solidFill>
              </a:rPr>
              <a:t>Prepared Instructors</a:t>
            </a:r>
            <a:endParaRPr lang="en-US" sz="3600" b="1" dirty="0">
              <a:solidFill>
                <a:srgbClr val="C00000"/>
              </a:solidFill>
            </a:endParaRPr>
          </a:p>
        </p:txBody>
      </p:sp>
      <p:sp>
        <p:nvSpPr>
          <p:cNvPr id="11" name="Text Box 7"/>
          <p:cNvSpPr txBox="1">
            <a:spLocks noChangeArrowheads="1"/>
          </p:cNvSpPr>
          <p:nvPr/>
        </p:nvSpPr>
        <p:spPr bwMode="auto">
          <a:xfrm>
            <a:off x="1447800" y="3886200"/>
            <a:ext cx="7696200" cy="2308324"/>
          </a:xfrm>
          <a:prstGeom prst="rect">
            <a:avLst/>
          </a:prstGeom>
          <a:noFill/>
          <a:ln w="9525">
            <a:noFill/>
            <a:miter lim="800000"/>
            <a:headEnd/>
            <a:tailEnd/>
          </a:ln>
          <a:effectLst/>
        </p:spPr>
        <p:txBody>
          <a:bodyPr>
            <a:spAutoFit/>
          </a:bodyPr>
          <a:lstStyle/>
          <a:p>
            <a:pPr>
              <a:defRPr/>
            </a:pPr>
            <a:r>
              <a:rPr lang="en-US" sz="3200" i="1" dirty="0">
                <a:effectLst>
                  <a:outerShdw blurRad="38100" dist="38100" dir="2700000" algn="tl">
                    <a:srgbClr val="C0C0C0"/>
                  </a:outerShdw>
                </a:effectLst>
              </a:rPr>
              <a:t>X5 Tools </a:t>
            </a:r>
            <a:r>
              <a:rPr lang="en-US" sz="3200" b="1" i="1" dirty="0" smtClean="0">
                <a:solidFill>
                  <a:srgbClr val="C00000"/>
                </a:solidFill>
                <a:effectLst>
                  <a:outerShdw blurRad="38100" dist="38100" dir="2700000" algn="tl">
                    <a:srgbClr val="C0C0C0"/>
                  </a:outerShdw>
                </a:effectLst>
              </a:rPr>
              <a:t>Summer Teacher Training</a:t>
            </a:r>
          </a:p>
          <a:p>
            <a:pPr>
              <a:buFont typeface="Arial" pitchFamily="34" charset="0"/>
              <a:buChar char="•"/>
              <a:defRPr/>
            </a:pPr>
            <a:r>
              <a:rPr lang="en-US" sz="2800" b="1" i="1" dirty="0" smtClean="0">
                <a:effectLst>
                  <a:outerShdw blurRad="38100" dist="38100" dir="2700000" algn="tl">
                    <a:srgbClr val="C0C0C0"/>
                  </a:outerShdw>
                </a:effectLst>
              </a:rPr>
              <a:t>Learn from the experts</a:t>
            </a:r>
          </a:p>
          <a:p>
            <a:pPr>
              <a:buFont typeface="Arial" pitchFamily="34" charset="0"/>
              <a:buChar char="•"/>
              <a:defRPr/>
            </a:pPr>
            <a:r>
              <a:rPr lang="en-US" sz="2800" b="1" i="1" dirty="0" smtClean="0">
                <a:effectLst>
                  <a:outerShdw blurRad="38100" dist="38100" dir="2700000" algn="tl">
                    <a:srgbClr val="C0C0C0"/>
                  </a:outerShdw>
                </a:effectLst>
              </a:rPr>
              <a:t>Network with other instructors</a:t>
            </a:r>
          </a:p>
          <a:p>
            <a:pPr>
              <a:buFont typeface="Arial" pitchFamily="34" charset="0"/>
              <a:buChar char="•"/>
              <a:defRPr/>
            </a:pPr>
            <a:r>
              <a:rPr lang="en-US" sz="2800" b="1" i="1" dirty="0" smtClean="0">
                <a:effectLst>
                  <a:outerShdw blurRad="38100" dist="38100" dir="2700000" algn="tl">
                    <a:srgbClr val="C0C0C0"/>
                  </a:outerShdw>
                </a:effectLst>
              </a:rPr>
              <a:t>Take home motivational projects</a:t>
            </a:r>
          </a:p>
          <a:p>
            <a:pPr>
              <a:buFont typeface="Arial" pitchFamily="34" charset="0"/>
              <a:buChar char="•"/>
              <a:defRPr/>
            </a:pPr>
            <a:r>
              <a:rPr lang="en-US" sz="2800" b="1" i="1" dirty="0" smtClean="0">
                <a:effectLst>
                  <a:outerShdw blurRad="38100" dist="38100" dir="2700000" algn="tl">
                    <a:srgbClr val="C0C0C0"/>
                  </a:outerShdw>
                </a:effectLst>
              </a:rPr>
              <a:t>Meet your support network</a:t>
            </a:r>
            <a:endParaRPr lang="en-US" sz="2800" b="1" i="1" dirty="0">
              <a:effectLst>
                <a:outerShdw blurRad="38100" dist="38100" dir="2700000" algn="tl">
                  <a:srgbClr val="C0C0C0"/>
                </a:outerShdw>
              </a:effectLst>
            </a:endParaRPr>
          </a:p>
        </p:txBody>
      </p:sp>
      <p:pic>
        <p:nvPicPr>
          <p:cNvPr id="33797" name="Picture 1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90600" y="2362200"/>
            <a:ext cx="7010400" cy="1392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 calcmode="lin" valueType="num">
                                      <p:cBhvr>
                                        <p:cTn id="14"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 calcmode="lin" valueType="num">
                                      <p:cBhvr>
                                        <p:cTn id="21"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 calcmode="lin" valueType="num">
                                      <p:cBhvr>
                                        <p:cTn id="28" dur="5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1">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 calcmode="lin" valueType="num">
                                      <p:cBhvr>
                                        <p:cTn id="35" dur="5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1">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152400"/>
            <a:ext cx="8686800" cy="64633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smtClean="0">
                <a:ln w="11430"/>
                <a:effectLst>
                  <a:outerShdw blurRad="50800" dist="39000" dir="5460000" algn="tl">
                    <a:srgbClr val="000000">
                      <a:alpha val="38000"/>
                    </a:srgbClr>
                  </a:outerShdw>
                </a:effectLst>
              </a:rPr>
              <a:t>Master</a:t>
            </a:r>
            <a:r>
              <a:rPr lang="en-US" sz="3600" b="1" dirty="0" smtClean="0">
                <a:ln w="11430"/>
                <a:solidFill>
                  <a:srgbClr val="C00000"/>
                </a:solidFill>
                <a:effectLst>
                  <a:outerShdw blurRad="50800" dist="39000" dir="5460000" algn="tl">
                    <a:srgbClr val="000000">
                      <a:alpha val="38000"/>
                    </a:srgbClr>
                  </a:outerShdw>
                </a:effectLst>
              </a:rPr>
              <a:t>cam</a:t>
            </a:r>
            <a:r>
              <a:rPr lang="en-US" sz="3600" b="1" dirty="0" smtClean="0">
                <a:ln w="11430"/>
                <a:effectLst>
                  <a:outerShdw blurRad="50800" dist="39000" dir="5460000" algn="tl">
                    <a:srgbClr val="000000">
                      <a:alpha val="38000"/>
                    </a:srgbClr>
                  </a:outerShdw>
                </a:effectLst>
              </a:rPr>
              <a:t> Summer </a:t>
            </a:r>
            <a:r>
              <a:rPr lang="en-US" sz="3600" b="1" dirty="0" smtClean="0">
                <a:ln w="11430"/>
                <a:solidFill>
                  <a:srgbClr val="C00000"/>
                </a:solidFill>
                <a:effectLst>
                  <a:outerShdw blurRad="50800" dist="39000" dir="5460000" algn="tl">
                    <a:srgbClr val="000000">
                      <a:alpha val="38000"/>
                    </a:srgbClr>
                  </a:outerShdw>
                </a:effectLst>
              </a:rPr>
              <a:t>Teacher</a:t>
            </a:r>
            <a:r>
              <a:rPr lang="en-US" sz="3600" b="1" dirty="0" smtClean="0">
                <a:ln w="11430"/>
                <a:effectLst>
                  <a:outerShdw blurRad="50800" dist="39000" dir="5460000" algn="tl">
                    <a:srgbClr val="000000">
                      <a:alpha val="38000"/>
                    </a:srgbClr>
                  </a:outerShdw>
                </a:effectLst>
              </a:rPr>
              <a:t> Training</a:t>
            </a:r>
            <a:endParaRPr lang="en-US" sz="3600" b="1" dirty="0">
              <a:ln w="11430"/>
              <a:solidFill>
                <a:srgbClr val="C00000"/>
              </a:solidFill>
              <a:effectLst>
                <a:outerShdw blurRad="50800" dist="39000" dir="5460000" algn="tl">
                  <a:srgbClr val="000000">
                    <a:alpha val="38000"/>
                  </a:srgbClr>
                </a:outerShdw>
              </a:effectLst>
            </a:endParaRPr>
          </a:p>
        </p:txBody>
      </p:sp>
      <p:sp>
        <p:nvSpPr>
          <p:cNvPr id="4" name="Rectangle 3"/>
          <p:cNvSpPr/>
          <p:nvPr/>
        </p:nvSpPr>
        <p:spPr>
          <a:xfrm>
            <a:off x="914400" y="1219200"/>
            <a:ext cx="7467600" cy="83099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800" b="1" dirty="0" smtClean="0">
                <a:ln w="11430"/>
                <a:solidFill>
                  <a:srgbClr val="C00000"/>
                </a:solidFill>
                <a:effectLst>
                  <a:outerShdw blurRad="50800" dist="39000" dir="5460000" algn="tl">
                    <a:srgbClr val="000000">
                      <a:alpha val="38000"/>
                    </a:srgbClr>
                  </a:outerShdw>
                </a:effectLst>
              </a:rPr>
              <a:t>Teacher </a:t>
            </a:r>
            <a:r>
              <a:rPr lang="en-US" sz="4800" b="1" dirty="0" smtClean="0">
                <a:ln w="11430"/>
                <a:effectLst>
                  <a:outerShdw blurRad="50800" dist="39000" dir="5460000" algn="tl">
                    <a:srgbClr val="000000">
                      <a:alpha val="38000"/>
                    </a:srgbClr>
                  </a:outerShdw>
                </a:effectLst>
              </a:rPr>
              <a:t>Training</a:t>
            </a:r>
            <a:r>
              <a:rPr lang="en-US" sz="4800" b="1" dirty="0" smtClean="0">
                <a:ln w="11430"/>
                <a:solidFill>
                  <a:srgbClr val="C00000"/>
                </a:solidFill>
                <a:effectLst>
                  <a:outerShdw blurRad="50800" dist="39000" dir="5460000" algn="tl">
                    <a:srgbClr val="000000">
                      <a:alpha val="38000"/>
                    </a:srgbClr>
                  </a:outerShdw>
                </a:effectLst>
              </a:rPr>
              <a:t> Video</a:t>
            </a:r>
            <a:endParaRPr lang="en-US" sz="4800" b="1" dirty="0">
              <a:ln w="11430"/>
              <a:solidFill>
                <a:schemeClr val="accent2">
                  <a:lumMod val="75000"/>
                </a:schemeClr>
              </a:solidFill>
              <a:effectLst>
                <a:outerShdw blurRad="50800" dist="39000" dir="5460000" algn="tl">
                  <a:srgbClr val="000000">
                    <a:alpha val="38000"/>
                  </a:srgbClr>
                </a:outerShdw>
              </a:effectLst>
            </a:endParaRPr>
          </a:p>
        </p:txBody>
      </p:sp>
      <p:pic>
        <p:nvPicPr>
          <p:cNvPr id="2050" name="Picture 2">
            <a:hlinkClick r:id="rId3" action="ppaction://hlinkfile"/>
          </p:cNvPr>
          <p:cNvPicPr>
            <a:picLocks noChangeAspect="1" noChangeArrowheads="1"/>
          </p:cNvPicPr>
          <p:nvPr/>
        </p:nvPicPr>
        <p:blipFill>
          <a:blip r:embed="rId4" cstate="print"/>
          <a:srcRect/>
          <a:stretch>
            <a:fillRect/>
          </a:stretch>
        </p:blipFill>
        <p:spPr bwMode="auto">
          <a:xfrm>
            <a:off x="1524000" y="2209800"/>
            <a:ext cx="6324600" cy="3557588"/>
          </a:xfrm>
          <a:prstGeom prst="rect">
            <a:avLst/>
          </a:prstGeom>
          <a:noFill/>
          <a:ln w="9525">
            <a:noFill/>
            <a:miter lim="800000"/>
            <a:headEnd/>
            <a:tailEnd/>
          </a:ln>
        </p:spPr>
      </p:pic>
      <p:sp>
        <p:nvSpPr>
          <p:cNvPr id="5" name="TextBox 4"/>
          <p:cNvSpPr txBox="1"/>
          <p:nvPr/>
        </p:nvSpPr>
        <p:spPr>
          <a:xfrm>
            <a:off x="1524000" y="1905000"/>
            <a:ext cx="2133600" cy="369332"/>
          </a:xfrm>
          <a:prstGeom prst="rect">
            <a:avLst/>
          </a:prstGeom>
          <a:noFill/>
        </p:spPr>
        <p:txBody>
          <a:bodyPr wrap="square" rtlCol="0">
            <a:spAutoFit/>
          </a:bodyPr>
          <a:lstStyle/>
          <a:p>
            <a:r>
              <a:rPr lang="en-US" b="1" dirty="0" smtClean="0">
                <a:solidFill>
                  <a:srgbClr val="C00000"/>
                </a:solidFill>
              </a:rPr>
              <a:t>Click Graphic</a:t>
            </a:r>
            <a:endParaRPr lang="en-US"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28600"/>
            <a:ext cx="8458200" cy="885825"/>
          </a:xfrm>
          <a:prstGeom prst="rect">
            <a:avLst/>
          </a:prstGeom>
        </p:spPr>
        <p:txBody>
          <a:bodyPr/>
          <a:lstStyle/>
          <a:p>
            <a:pPr eaLnBrk="0" hangingPunct="0">
              <a:defRPr/>
            </a:pPr>
            <a:r>
              <a:rPr lang="en-US" sz="3900" kern="0" dirty="0">
                <a:solidFill>
                  <a:srgbClr val="800000"/>
                </a:solidFill>
                <a:latin typeface="+mj-lt"/>
                <a:ea typeface="+mj-ea"/>
                <a:cs typeface="+mj-cs"/>
              </a:rPr>
              <a:t>CNC Software, Inc.</a:t>
            </a:r>
          </a:p>
        </p:txBody>
      </p:sp>
      <p:sp>
        <p:nvSpPr>
          <p:cNvPr id="33795" name="Text Box 3"/>
          <p:cNvSpPr txBox="1">
            <a:spLocks noChangeArrowheads="1"/>
          </p:cNvSpPr>
          <p:nvPr/>
        </p:nvSpPr>
        <p:spPr bwMode="auto">
          <a:xfrm>
            <a:off x="685800" y="1371600"/>
            <a:ext cx="8305800" cy="646113"/>
          </a:xfrm>
          <a:prstGeom prst="rect">
            <a:avLst/>
          </a:prstGeom>
          <a:noFill/>
          <a:ln w="9525">
            <a:noFill/>
            <a:miter lim="800000"/>
            <a:headEnd/>
            <a:tailEnd/>
          </a:ln>
        </p:spPr>
        <p:txBody>
          <a:bodyPr>
            <a:spAutoFit/>
          </a:bodyPr>
          <a:lstStyle/>
          <a:p>
            <a:r>
              <a:rPr lang="en-US" sz="3600" dirty="0"/>
              <a:t>Recruiting- </a:t>
            </a:r>
            <a:r>
              <a:rPr lang="en-US" sz="3600" b="1" dirty="0">
                <a:solidFill>
                  <a:srgbClr val="C00000"/>
                </a:solidFill>
              </a:rPr>
              <a:t>Personal</a:t>
            </a:r>
            <a:r>
              <a:rPr lang="en-US" sz="3600" dirty="0"/>
              <a:t> </a:t>
            </a:r>
            <a:r>
              <a:rPr lang="en-US" sz="3600" b="1" dirty="0"/>
              <a:t>Master</a:t>
            </a:r>
            <a:r>
              <a:rPr lang="en-US" sz="3600" b="1" dirty="0">
                <a:solidFill>
                  <a:srgbClr val="C00000"/>
                </a:solidFill>
              </a:rPr>
              <a:t>cam</a:t>
            </a:r>
          </a:p>
        </p:txBody>
      </p:sp>
      <p:sp>
        <p:nvSpPr>
          <p:cNvPr id="11" name="Text Box 7"/>
          <p:cNvSpPr txBox="1">
            <a:spLocks noChangeArrowheads="1"/>
          </p:cNvSpPr>
          <p:nvPr/>
        </p:nvSpPr>
        <p:spPr bwMode="auto">
          <a:xfrm>
            <a:off x="1447800" y="3886200"/>
            <a:ext cx="7696200" cy="2554545"/>
          </a:xfrm>
          <a:prstGeom prst="rect">
            <a:avLst/>
          </a:prstGeom>
          <a:noFill/>
          <a:ln w="9525">
            <a:noFill/>
            <a:miter lim="800000"/>
            <a:headEnd/>
            <a:tailEnd/>
          </a:ln>
          <a:effectLst/>
        </p:spPr>
        <p:txBody>
          <a:bodyPr>
            <a:spAutoFit/>
          </a:bodyPr>
          <a:lstStyle/>
          <a:p>
            <a:pPr>
              <a:defRPr/>
            </a:pPr>
            <a:r>
              <a:rPr lang="en-US" sz="3200" i="1" dirty="0">
                <a:effectLst>
                  <a:outerShdw blurRad="38100" dist="38100" dir="2700000" algn="tl">
                    <a:srgbClr val="C0C0C0"/>
                  </a:outerShdw>
                </a:effectLst>
              </a:rPr>
              <a:t>X5 Tools </a:t>
            </a:r>
            <a:r>
              <a:rPr lang="en-US" sz="3200" b="1" i="1" dirty="0">
                <a:solidFill>
                  <a:srgbClr val="C00000"/>
                </a:solidFill>
                <a:effectLst>
                  <a:outerShdw blurRad="38100" dist="38100" dir="2700000" algn="tl">
                    <a:srgbClr val="C0C0C0"/>
                  </a:outerShdw>
                </a:effectLst>
              </a:rPr>
              <a:t>Home Learning </a:t>
            </a:r>
            <a:r>
              <a:rPr lang="en-US" sz="3200" b="1" i="1" dirty="0" smtClean="0">
                <a:solidFill>
                  <a:srgbClr val="C00000"/>
                </a:solidFill>
                <a:effectLst>
                  <a:outerShdw blurRad="38100" dist="38100" dir="2700000" algn="tl">
                    <a:srgbClr val="C0C0C0"/>
                  </a:outerShdw>
                </a:effectLst>
              </a:rPr>
              <a:t>Edition</a:t>
            </a:r>
          </a:p>
          <a:p>
            <a:pPr>
              <a:defRPr/>
            </a:pPr>
            <a:r>
              <a:rPr lang="en-US" sz="3200" b="1" i="1" dirty="0" smtClean="0">
                <a:solidFill>
                  <a:srgbClr val="C00000"/>
                </a:solidFill>
                <a:effectLst>
                  <a:outerShdw blurRad="38100" dist="38100" dir="2700000" algn="tl">
                    <a:srgbClr val="C0C0C0"/>
                  </a:outerShdw>
                </a:effectLst>
              </a:rPr>
              <a:t>Students want to:</a:t>
            </a:r>
          </a:p>
          <a:p>
            <a:pPr>
              <a:buFont typeface="Arial" pitchFamily="34" charset="0"/>
              <a:buChar char="•"/>
              <a:defRPr/>
            </a:pPr>
            <a:r>
              <a:rPr lang="en-US" sz="3200" b="1" i="1" dirty="0">
                <a:effectLst>
                  <a:outerShdw blurRad="38100" dist="38100" dir="2700000" algn="tl">
                    <a:srgbClr val="C0C0C0"/>
                  </a:outerShdw>
                </a:effectLst>
              </a:rPr>
              <a:t>W</a:t>
            </a:r>
            <a:r>
              <a:rPr lang="en-US" sz="3200" b="1" i="1" dirty="0" smtClean="0">
                <a:effectLst>
                  <a:outerShdw blurRad="38100" dist="38100" dir="2700000" algn="tl">
                    <a:srgbClr val="C0C0C0"/>
                  </a:outerShdw>
                </a:effectLst>
              </a:rPr>
              <a:t>ork at their own speed </a:t>
            </a:r>
          </a:p>
          <a:p>
            <a:pPr>
              <a:buFont typeface="Arial" pitchFamily="34" charset="0"/>
              <a:buChar char="•"/>
              <a:defRPr/>
            </a:pPr>
            <a:r>
              <a:rPr lang="en-US" sz="3200" b="1" i="1" dirty="0">
                <a:effectLst>
                  <a:outerShdw blurRad="38100" dist="38100" dir="2700000" algn="tl">
                    <a:srgbClr val="C0C0C0"/>
                  </a:outerShdw>
                </a:effectLst>
              </a:rPr>
              <a:t>O</a:t>
            </a:r>
            <a:r>
              <a:rPr lang="en-US" sz="3200" b="1" i="1" dirty="0" smtClean="0">
                <a:effectLst>
                  <a:outerShdw blurRad="38100" dist="38100" dir="2700000" algn="tl">
                    <a:srgbClr val="C0C0C0"/>
                  </a:outerShdw>
                </a:effectLst>
              </a:rPr>
              <a:t>n their own time, </a:t>
            </a:r>
          </a:p>
          <a:p>
            <a:pPr>
              <a:buFont typeface="Arial" pitchFamily="34" charset="0"/>
              <a:buChar char="•"/>
              <a:defRPr/>
            </a:pPr>
            <a:r>
              <a:rPr lang="en-US" sz="3200" b="1" i="1" dirty="0">
                <a:effectLst>
                  <a:outerShdw blurRad="38100" dist="38100" dir="2700000" algn="tl">
                    <a:srgbClr val="C0C0C0"/>
                  </a:outerShdw>
                </a:effectLst>
              </a:rPr>
              <a:t>U</a:t>
            </a:r>
            <a:r>
              <a:rPr lang="en-US" sz="3200" b="1" i="1" dirty="0" smtClean="0">
                <a:effectLst>
                  <a:outerShdw blurRad="38100" dist="38100" dir="2700000" algn="tl">
                    <a:srgbClr val="C0C0C0"/>
                  </a:outerShdw>
                </a:effectLst>
              </a:rPr>
              <a:t>sing current technology.</a:t>
            </a:r>
            <a:endParaRPr lang="en-US" sz="3200" b="1" i="1" dirty="0">
              <a:effectLst>
                <a:outerShdw blurRad="38100" dist="38100" dir="2700000" algn="tl">
                  <a:srgbClr val="C0C0C0"/>
                </a:outerShdw>
              </a:effectLst>
            </a:endParaRPr>
          </a:p>
        </p:txBody>
      </p:sp>
      <p:pic>
        <p:nvPicPr>
          <p:cNvPr id="33797" name="Picture 1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90600" y="2362200"/>
            <a:ext cx="7010400" cy="1392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 calcmode="lin" valueType="num">
                                      <p:cBhvr>
                                        <p:cTn id="14"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 calcmode="lin" valueType="num">
                                      <p:cBhvr>
                                        <p:cTn id="21"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 calcmode="lin" valueType="num">
                                      <p:cBhvr>
                                        <p:cTn id="28" dur="5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1">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 calcmode="lin" valueType="num">
                                      <p:cBhvr>
                                        <p:cTn id="35" dur="5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1">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ontent Placeholder 2"/>
          <p:cNvSpPr>
            <a:spLocks noGrp="1"/>
          </p:cNvSpPr>
          <p:nvPr>
            <p:ph idx="1"/>
          </p:nvPr>
        </p:nvSpPr>
        <p:spPr bwMode="auto">
          <a:xfrm>
            <a:off x="1066800" y="1295400"/>
            <a:ext cx="7848600" cy="5334000"/>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solidFill>
                  <a:srgbClr val="C00000"/>
                </a:solidFill>
              </a:rPr>
              <a:t>Free</a:t>
            </a:r>
            <a:r>
              <a:rPr lang="en-US" dirty="0" smtClean="0"/>
              <a:t> to Students</a:t>
            </a:r>
          </a:p>
          <a:p>
            <a:r>
              <a:rPr lang="en-US" dirty="0" smtClean="0"/>
              <a:t>Works for students in school</a:t>
            </a:r>
          </a:p>
          <a:p>
            <a:pPr lvl="1"/>
            <a:r>
              <a:rPr lang="en-US" dirty="0" smtClean="0"/>
              <a:t>Saves </a:t>
            </a:r>
            <a:r>
              <a:rPr lang="en-US" dirty="0" smtClean="0">
                <a:solidFill>
                  <a:srgbClr val="C00000"/>
                </a:solidFill>
              </a:rPr>
              <a:t>.emcx</a:t>
            </a:r>
            <a:r>
              <a:rPr lang="en-US" dirty="0" smtClean="0"/>
              <a:t>, Reads </a:t>
            </a:r>
            <a:r>
              <a:rPr lang="en-US" dirty="0" smtClean="0">
                <a:solidFill>
                  <a:srgbClr val="C00000"/>
                </a:solidFill>
              </a:rPr>
              <a:t>.mcx</a:t>
            </a:r>
          </a:p>
          <a:p>
            <a:r>
              <a:rPr lang="en-US" b="1" dirty="0" smtClean="0">
                <a:solidFill>
                  <a:srgbClr val="C00000"/>
                </a:solidFill>
              </a:rPr>
              <a:t>Not</a:t>
            </a:r>
            <a:r>
              <a:rPr lang="en-US" dirty="0" smtClean="0"/>
              <a:t> for classroom use.</a:t>
            </a:r>
          </a:p>
          <a:p>
            <a:r>
              <a:rPr lang="en-US" dirty="0" smtClean="0"/>
              <a:t>Includes Mastercam:</a:t>
            </a:r>
          </a:p>
          <a:p>
            <a:pPr lvl="1"/>
            <a:r>
              <a:rPr lang="en-US" dirty="0" smtClean="0"/>
              <a:t>Mill and Multi-Axis, Lathe, </a:t>
            </a:r>
          </a:p>
          <a:p>
            <a:pPr lvl="1"/>
            <a:r>
              <a:rPr lang="en-US" dirty="0" smtClean="0"/>
              <a:t>Router, Art, Wire</a:t>
            </a:r>
          </a:p>
          <a:p>
            <a:pPr lvl="1"/>
            <a:r>
              <a:rPr lang="en-US" dirty="0" smtClean="0"/>
              <a:t>Toolpath, Verification, etc.</a:t>
            </a:r>
          </a:p>
          <a:p>
            <a:pPr lvl="1"/>
            <a:endParaRPr lang="en-US" dirty="0" smtClean="0"/>
          </a:p>
        </p:txBody>
      </p:sp>
      <p:sp>
        <p:nvSpPr>
          <p:cNvPr id="34819" name="Content Placeholder 2"/>
          <p:cNvSpPr txBox="1">
            <a:spLocks/>
          </p:cNvSpPr>
          <p:nvPr/>
        </p:nvSpPr>
        <p:spPr bwMode="auto">
          <a:xfrm>
            <a:off x="838200" y="3733800"/>
            <a:ext cx="4267200" cy="2514600"/>
          </a:xfrm>
          <a:prstGeom prst="rect">
            <a:avLst/>
          </a:prstGeom>
          <a:noFill/>
          <a:ln w="9525">
            <a:noFill/>
            <a:miter lim="800000"/>
            <a:headEnd/>
            <a:tailEnd/>
          </a:ln>
        </p:spPr>
        <p:txBody>
          <a:bodyPr/>
          <a:lstStyle/>
          <a:p>
            <a:endParaRPr lang="en-US" i="1" dirty="0"/>
          </a:p>
        </p:txBody>
      </p:sp>
      <p:sp>
        <p:nvSpPr>
          <p:cNvPr id="5" name="Rectangle 4"/>
          <p:cNvSpPr/>
          <p:nvPr/>
        </p:nvSpPr>
        <p:spPr>
          <a:xfrm>
            <a:off x="304800" y="152400"/>
            <a:ext cx="8686800" cy="83099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800" b="1" dirty="0">
                <a:ln w="11430"/>
                <a:effectLst>
                  <a:outerShdw blurRad="50800" dist="39000" dir="5460000" algn="tl">
                    <a:srgbClr val="000000">
                      <a:alpha val="38000"/>
                    </a:srgbClr>
                  </a:outerShdw>
                </a:effectLst>
              </a:rPr>
              <a:t>Home </a:t>
            </a:r>
            <a:r>
              <a:rPr lang="en-US" sz="4800" b="1" dirty="0">
                <a:ln w="11430"/>
                <a:solidFill>
                  <a:srgbClr val="C00000"/>
                </a:solidFill>
                <a:effectLst>
                  <a:outerShdw blurRad="50800" dist="39000" dir="5460000" algn="tl">
                    <a:srgbClr val="000000">
                      <a:alpha val="38000"/>
                    </a:srgbClr>
                  </a:outerShdw>
                </a:effectLst>
              </a:rPr>
              <a:t>Learning</a:t>
            </a:r>
            <a:r>
              <a:rPr lang="en-US" sz="4800" b="1" dirty="0">
                <a:ln w="11430"/>
                <a:effectLst>
                  <a:outerShdw blurRad="50800" dist="39000" dir="5460000" algn="tl">
                    <a:srgbClr val="000000">
                      <a:alpha val="38000"/>
                    </a:srgbClr>
                  </a:outerShdw>
                </a:effectLst>
              </a:rPr>
              <a:t> Edition </a:t>
            </a:r>
            <a:r>
              <a:rPr lang="en-US" sz="4800" b="1" dirty="0">
                <a:ln w="11430"/>
                <a:solidFill>
                  <a:srgbClr val="C00000"/>
                </a:solidFill>
                <a:effectLst>
                  <a:outerShdw blurRad="50800" dist="39000" dir="5460000" algn="tl">
                    <a:srgbClr val="000000">
                      <a:alpha val="38000"/>
                    </a:srgbClr>
                  </a:outerShdw>
                </a:effectLst>
              </a:rPr>
              <a:t>HLE</a:t>
            </a:r>
            <a:r>
              <a:rPr lang="en-US" sz="4800" b="1" dirty="0">
                <a:ln w="11430"/>
                <a:effectLst>
                  <a:outerShdw blurRad="50800" dist="39000" dir="5460000" algn="tl">
                    <a:srgbClr val="000000">
                      <a:alpha val="38000"/>
                    </a:srgbClr>
                  </a:outerShdw>
                </a:effectLst>
              </a:rPr>
              <a:t> </a:t>
            </a:r>
            <a:endParaRPr lang="en-US" sz="4800" b="1" dirty="0">
              <a:ln w="11430"/>
              <a:solidFill>
                <a:srgbClr val="C000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additive="base">
                                        <p:cTn id="7" dur="500" fill="hold"/>
                                        <p:tgtEl>
                                          <p:spTgt spid="20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051">
                                            <p:txEl>
                                              <p:pRg st="1" end="1"/>
                                            </p:txEl>
                                          </p:spTgt>
                                        </p:tgtEl>
                                        <p:attrNameLst>
                                          <p:attrName>style.visibility</p:attrName>
                                        </p:attrNameLst>
                                      </p:cBhvr>
                                      <p:to>
                                        <p:strVal val="visible"/>
                                      </p:to>
                                    </p:set>
                                    <p:anim calcmode="lin" valueType="num">
                                      <p:cBhvr additive="base">
                                        <p:cTn id="13" dur="500" fill="hold"/>
                                        <p:tgtEl>
                                          <p:spTgt spid="20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051">
                                            <p:txEl>
                                              <p:pRg st="2" end="2"/>
                                            </p:txEl>
                                          </p:spTgt>
                                        </p:tgtEl>
                                        <p:attrNameLst>
                                          <p:attrName>style.visibility</p:attrName>
                                        </p:attrNameLst>
                                      </p:cBhvr>
                                      <p:to>
                                        <p:strVal val="visible"/>
                                      </p:to>
                                    </p:set>
                                    <p:anim calcmode="lin" valueType="num">
                                      <p:cBhvr additive="base">
                                        <p:cTn id="19" dur="500" fill="hold"/>
                                        <p:tgtEl>
                                          <p:spTgt spid="20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051">
                                            <p:txEl>
                                              <p:pRg st="4" end="4"/>
                                            </p:txEl>
                                          </p:spTgt>
                                        </p:tgtEl>
                                        <p:attrNameLst>
                                          <p:attrName>style.visibility</p:attrName>
                                        </p:attrNameLst>
                                      </p:cBhvr>
                                      <p:to>
                                        <p:strVal val="visible"/>
                                      </p:to>
                                    </p:set>
                                    <p:anim calcmode="lin" valueType="num">
                                      <p:cBhvr additive="base">
                                        <p:cTn id="25" dur="500" fill="hold"/>
                                        <p:tgtEl>
                                          <p:spTgt spid="205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051">
                                            <p:txEl>
                                              <p:pRg st="3" end="3"/>
                                            </p:txEl>
                                          </p:spTgt>
                                        </p:tgtEl>
                                        <p:attrNameLst>
                                          <p:attrName>style.visibility</p:attrName>
                                        </p:attrNameLst>
                                      </p:cBhvr>
                                      <p:to>
                                        <p:strVal val="visible"/>
                                      </p:to>
                                    </p:set>
                                    <p:anim calcmode="lin" valueType="num">
                                      <p:cBhvr additive="base">
                                        <p:cTn id="31" dur="500" fill="hold"/>
                                        <p:tgtEl>
                                          <p:spTgt spid="2051">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0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051">
                                            <p:txEl>
                                              <p:pRg st="5" end="5"/>
                                            </p:txEl>
                                          </p:spTgt>
                                        </p:tgtEl>
                                        <p:attrNameLst>
                                          <p:attrName>style.visibility</p:attrName>
                                        </p:attrNameLst>
                                      </p:cBhvr>
                                      <p:to>
                                        <p:strVal val="visible"/>
                                      </p:to>
                                    </p:set>
                                    <p:anim calcmode="lin" valueType="num">
                                      <p:cBhvr additive="base">
                                        <p:cTn id="37" dur="500" fill="hold"/>
                                        <p:tgtEl>
                                          <p:spTgt spid="205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05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051">
                                            <p:txEl>
                                              <p:pRg st="6" end="6"/>
                                            </p:txEl>
                                          </p:spTgt>
                                        </p:tgtEl>
                                        <p:attrNameLst>
                                          <p:attrName>style.visibility</p:attrName>
                                        </p:attrNameLst>
                                      </p:cBhvr>
                                      <p:to>
                                        <p:strVal val="visible"/>
                                      </p:to>
                                    </p:set>
                                    <p:anim calcmode="lin" valueType="num">
                                      <p:cBhvr additive="base">
                                        <p:cTn id="43" dur="500" fill="hold"/>
                                        <p:tgtEl>
                                          <p:spTgt spid="205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05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051">
                                            <p:txEl>
                                              <p:pRg st="7" end="7"/>
                                            </p:txEl>
                                          </p:spTgt>
                                        </p:tgtEl>
                                        <p:attrNameLst>
                                          <p:attrName>style.visibility</p:attrName>
                                        </p:attrNameLst>
                                      </p:cBhvr>
                                      <p:to>
                                        <p:strVal val="visible"/>
                                      </p:to>
                                    </p:set>
                                    <p:anim calcmode="lin" valueType="num">
                                      <p:cBhvr additive="base">
                                        <p:cTn id="49" dur="500" fill="hold"/>
                                        <p:tgtEl>
                                          <p:spTgt spid="205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05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28600"/>
            <a:ext cx="8458200" cy="885825"/>
          </a:xfrm>
          <a:prstGeom prst="rect">
            <a:avLst/>
          </a:prstGeom>
        </p:spPr>
        <p:txBody>
          <a:bodyPr/>
          <a:lstStyle/>
          <a:p>
            <a:pPr eaLnBrk="0" hangingPunct="0">
              <a:defRPr/>
            </a:pPr>
            <a:r>
              <a:rPr lang="en-US" sz="3900" kern="0" dirty="0">
                <a:solidFill>
                  <a:srgbClr val="800000"/>
                </a:solidFill>
                <a:latin typeface="+mj-lt"/>
                <a:ea typeface="+mj-ea"/>
                <a:cs typeface="+mj-cs"/>
              </a:rPr>
              <a:t>CNC Software, Inc.</a:t>
            </a:r>
          </a:p>
        </p:txBody>
      </p:sp>
      <p:sp>
        <p:nvSpPr>
          <p:cNvPr id="35843" name="Text Box 3"/>
          <p:cNvSpPr txBox="1">
            <a:spLocks noChangeArrowheads="1"/>
          </p:cNvSpPr>
          <p:nvPr/>
        </p:nvSpPr>
        <p:spPr bwMode="auto">
          <a:xfrm>
            <a:off x="685800" y="1371600"/>
            <a:ext cx="8305800" cy="1200150"/>
          </a:xfrm>
          <a:prstGeom prst="rect">
            <a:avLst/>
          </a:prstGeom>
          <a:noFill/>
          <a:ln w="9525">
            <a:noFill/>
            <a:miter lim="800000"/>
            <a:headEnd/>
            <a:tailEnd/>
          </a:ln>
        </p:spPr>
        <p:txBody>
          <a:bodyPr>
            <a:spAutoFit/>
          </a:bodyPr>
          <a:lstStyle/>
          <a:p>
            <a:r>
              <a:rPr lang="en-US" sz="3600" dirty="0"/>
              <a:t>Recruiting – </a:t>
            </a:r>
            <a:r>
              <a:rPr lang="en-US" sz="3600" b="1" dirty="0">
                <a:solidFill>
                  <a:srgbClr val="C00000"/>
                </a:solidFill>
              </a:rPr>
              <a:t>Engaging Students </a:t>
            </a:r>
          </a:p>
          <a:p>
            <a:r>
              <a:rPr lang="en-US" sz="3600" b="1" dirty="0">
                <a:solidFill>
                  <a:srgbClr val="C00000"/>
                </a:solidFill>
              </a:rPr>
              <a:t>Online Learning and Certification</a:t>
            </a:r>
          </a:p>
        </p:txBody>
      </p:sp>
      <p:sp>
        <p:nvSpPr>
          <p:cNvPr id="11" name="Text Box 7"/>
          <p:cNvSpPr txBox="1">
            <a:spLocks noChangeArrowheads="1"/>
          </p:cNvSpPr>
          <p:nvPr/>
        </p:nvSpPr>
        <p:spPr bwMode="auto">
          <a:xfrm>
            <a:off x="1219200" y="3886200"/>
            <a:ext cx="7924800" cy="1569660"/>
          </a:xfrm>
          <a:prstGeom prst="rect">
            <a:avLst/>
          </a:prstGeom>
          <a:noFill/>
          <a:ln w="9525">
            <a:noFill/>
            <a:miter lim="800000"/>
            <a:headEnd/>
            <a:tailEnd/>
          </a:ln>
          <a:effectLst/>
        </p:spPr>
        <p:txBody>
          <a:bodyPr>
            <a:spAutoFit/>
          </a:bodyPr>
          <a:lstStyle/>
          <a:p>
            <a:pPr>
              <a:defRPr/>
            </a:pPr>
            <a:r>
              <a:rPr lang="en-US" sz="3200" i="1" dirty="0">
                <a:effectLst>
                  <a:outerShdw blurRad="38100" dist="38100" dir="2700000" algn="tl">
                    <a:srgbClr val="C0C0C0"/>
                  </a:outerShdw>
                </a:effectLst>
              </a:rPr>
              <a:t>X5 Tools </a:t>
            </a:r>
            <a:r>
              <a:rPr lang="en-US" sz="3200" b="1" i="1" dirty="0">
                <a:effectLst>
                  <a:outerShdw blurRad="38100" dist="38100" dir="2700000" algn="tl">
                    <a:srgbClr val="C0C0C0"/>
                  </a:outerShdw>
                </a:effectLst>
              </a:rPr>
              <a:t>Master</a:t>
            </a:r>
            <a:r>
              <a:rPr lang="en-US" sz="3200" b="1" i="1" dirty="0">
                <a:solidFill>
                  <a:srgbClr val="C00000"/>
                </a:solidFill>
                <a:effectLst>
                  <a:outerShdw blurRad="38100" dist="38100" dir="2700000" algn="tl">
                    <a:srgbClr val="C0C0C0"/>
                  </a:outerShdw>
                </a:effectLst>
              </a:rPr>
              <a:t>cam</a:t>
            </a:r>
            <a:r>
              <a:rPr lang="en-US" sz="3200" b="1" i="1" dirty="0">
                <a:effectLst>
                  <a:outerShdw blurRad="38100" dist="38100" dir="2700000" algn="tl">
                    <a:srgbClr val="C0C0C0"/>
                  </a:outerShdw>
                </a:effectLst>
              </a:rPr>
              <a:t>U</a:t>
            </a:r>
          </a:p>
          <a:p>
            <a:pPr>
              <a:defRPr/>
            </a:pPr>
            <a:r>
              <a:rPr lang="en-US" sz="3200" b="1" i="1" dirty="0">
                <a:solidFill>
                  <a:srgbClr val="C00000"/>
                </a:solidFill>
                <a:effectLst>
                  <a:outerShdw blurRad="38100" dist="38100" dir="2700000" algn="tl">
                    <a:srgbClr val="C0C0C0"/>
                  </a:outerShdw>
                </a:effectLst>
              </a:rPr>
              <a:t>Online </a:t>
            </a:r>
            <a:r>
              <a:rPr lang="en-US" sz="3200" b="1" i="1" dirty="0" smtClean="0">
                <a:solidFill>
                  <a:srgbClr val="C00000"/>
                </a:solidFill>
                <a:effectLst>
                  <a:outerShdw blurRad="38100" dist="38100" dir="2700000" algn="tl">
                    <a:srgbClr val="C0C0C0"/>
                  </a:outerShdw>
                </a:effectLst>
              </a:rPr>
              <a:t>training, flexible and engaging </a:t>
            </a:r>
          </a:p>
          <a:p>
            <a:pPr>
              <a:defRPr/>
            </a:pPr>
            <a:r>
              <a:rPr lang="en-US" sz="3200" b="1" i="1" dirty="0" smtClean="0">
                <a:effectLst>
                  <a:outerShdw blurRad="38100" dist="38100" dir="2700000" algn="tl">
                    <a:srgbClr val="C0C0C0"/>
                  </a:outerShdw>
                </a:effectLst>
              </a:rPr>
              <a:t>the </a:t>
            </a:r>
            <a:r>
              <a:rPr lang="en-US" sz="3200" b="1" i="1" dirty="0">
                <a:effectLst>
                  <a:outerShdw blurRad="38100" dist="38100" dir="2700000" algn="tl">
                    <a:srgbClr val="C0C0C0"/>
                  </a:outerShdw>
                </a:effectLst>
              </a:rPr>
              <a:t>road to certification</a:t>
            </a:r>
          </a:p>
        </p:txBody>
      </p:sp>
      <p:pic>
        <p:nvPicPr>
          <p:cNvPr id="35845" name="Picture 1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90600" y="2362200"/>
            <a:ext cx="7010400" cy="1392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
                                            <p:txEl>
                                              <p:pRg st="0" end="0"/>
                                            </p:txEl>
                                          </p:spTgt>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p:cTn id="13"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1">
                                            <p:txEl>
                                              <p:pRg st="1" end="1"/>
                                            </p:txEl>
                                          </p:spTgt>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p:cTn id="19"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Documents and Settings\msf.CNCSOFTWARE\Desktop\header.jpg"/>
          <p:cNvPicPr>
            <a:picLocks noChangeAspect="1" noChangeArrowheads="1"/>
          </p:cNvPicPr>
          <p:nvPr/>
        </p:nvPicPr>
        <p:blipFill>
          <a:blip r:embed="rId3" cstate="print"/>
          <a:srcRect t="-398"/>
          <a:stretch>
            <a:fillRect/>
          </a:stretch>
        </p:blipFill>
        <p:spPr bwMode="auto">
          <a:xfrm>
            <a:off x="0" y="0"/>
            <a:ext cx="9220200" cy="6934200"/>
          </a:xfrm>
          <a:prstGeom prst="rect">
            <a:avLst/>
          </a:prstGeom>
          <a:noFill/>
          <a:ln w="9525">
            <a:noFill/>
            <a:miter lim="800000"/>
            <a:headEnd/>
            <a:tailEnd/>
          </a:ln>
        </p:spPr>
      </p:pic>
      <p:sp>
        <p:nvSpPr>
          <p:cNvPr id="5" name="Content Placeholder 2"/>
          <p:cNvSpPr txBox="1">
            <a:spLocks/>
          </p:cNvSpPr>
          <p:nvPr/>
        </p:nvSpPr>
        <p:spPr>
          <a:xfrm>
            <a:off x="4419600" y="4953000"/>
            <a:ext cx="4724400" cy="1066800"/>
          </a:xfrm>
          <a:prstGeom prst="rect">
            <a:avLst/>
          </a:prstGeom>
        </p:spPr>
        <p:txBody>
          <a:bodyPr/>
          <a:lstStyle/>
          <a:p>
            <a:pPr marL="342900" indent="-342900" eaLnBrk="0" hangingPunct="0">
              <a:spcBef>
                <a:spcPct val="35000"/>
              </a:spcBef>
              <a:defRPr/>
            </a:pPr>
            <a:endParaRPr lang="en-US" sz="2800" i="1" kern="0" dirty="0">
              <a:solidFill>
                <a:schemeClr val="bg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xfrm>
            <a:off x="685800" y="228600"/>
            <a:ext cx="8458200" cy="885825"/>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Mastercam University</a:t>
            </a:r>
          </a:p>
        </p:txBody>
      </p:sp>
      <p:sp>
        <p:nvSpPr>
          <p:cNvPr id="2051" name="Content Placeholder 2"/>
          <p:cNvSpPr>
            <a:spLocks noGrp="1"/>
          </p:cNvSpPr>
          <p:nvPr>
            <p:ph idx="1"/>
          </p:nvPr>
        </p:nvSpPr>
        <p:spPr bwMode="auto">
          <a:xfrm>
            <a:off x="685800" y="990600"/>
            <a:ext cx="8153400" cy="40386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Learn at your own pace</a:t>
            </a:r>
          </a:p>
          <a:p>
            <a:pPr>
              <a:buFontTx/>
              <a:buNone/>
            </a:pPr>
            <a:r>
              <a:rPr lang="en-US" dirty="0" smtClean="0"/>
              <a:t>• Available anywhere over the Web</a:t>
            </a:r>
          </a:p>
          <a:p>
            <a:r>
              <a:rPr lang="en-US" dirty="0" smtClean="0"/>
              <a:t>Affordable</a:t>
            </a:r>
          </a:p>
          <a:p>
            <a:r>
              <a:rPr lang="en-US" dirty="0" smtClean="0"/>
              <a:t>College credit</a:t>
            </a:r>
          </a:p>
          <a:p>
            <a:r>
              <a:rPr lang="en-US" dirty="0" smtClean="0"/>
              <a:t>Learn from the pros</a:t>
            </a:r>
          </a:p>
          <a:p>
            <a:r>
              <a:rPr lang="en-US" dirty="0" smtClean="0"/>
              <a:t>Increase productivity</a:t>
            </a:r>
          </a:p>
          <a:p>
            <a:r>
              <a:rPr lang="en-US" dirty="0" smtClean="0"/>
              <a:t>Baseline training </a:t>
            </a:r>
          </a:p>
          <a:p>
            <a:pPr>
              <a:buFontTx/>
              <a:buNone/>
            </a:pPr>
            <a:r>
              <a:rPr lang="en-US" dirty="0" smtClean="0"/>
              <a:t>	needs covered</a:t>
            </a:r>
          </a:p>
        </p:txBody>
      </p:sp>
      <p:sp>
        <p:nvSpPr>
          <p:cNvPr id="37892" name="Content Placeholder 2"/>
          <p:cNvSpPr txBox="1">
            <a:spLocks/>
          </p:cNvSpPr>
          <p:nvPr/>
        </p:nvSpPr>
        <p:spPr bwMode="auto">
          <a:xfrm>
            <a:off x="838200" y="3733800"/>
            <a:ext cx="4267200" cy="2514600"/>
          </a:xfrm>
          <a:prstGeom prst="rect">
            <a:avLst/>
          </a:prstGeom>
          <a:noFill/>
          <a:ln w="9525">
            <a:noFill/>
            <a:miter lim="800000"/>
            <a:headEnd/>
            <a:tailEnd/>
          </a:ln>
        </p:spPr>
        <p:txBody>
          <a:bodyPr/>
          <a:lstStyle/>
          <a:p>
            <a:endParaRPr lang="en-US" i="1" dirty="0"/>
          </a:p>
        </p:txBody>
      </p:sp>
      <p:pic>
        <p:nvPicPr>
          <p:cNvPr id="37893" name="Picture 3" descr="Part.jpg"/>
          <p:cNvPicPr>
            <a:picLocks noChangeAspect="1"/>
          </p:cNvPicPr>
          <p:nvPr/>
        </p:nvPicPr>
        <p:blipFill>
          <a:blip r:embed="rId3" cstate="print"/>
          <a:srcRect/>
          <a:stretch>
            <a:fillRect/>
          </a:stretch>
        </p:blipFill>
        <p:spPr bwMode="auto">
          <a:xfrm>
            <a:off x="6172200" y="2208213"/>
            <a:ext cx="2971800" cy="4330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additive="base">
                                        <p:cTn id="7" dur="500" fill="hold"/>
                                        <p:tgtEl>
                                          <p:spTgt spid="20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51">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051">
                                            <p:txEl>
                                              <p:pRg st="1" end="1"/>
                                            </p:txEl>
                                          </p:spTgt>
                                        </p:tgtEl>
                                        <p:attrNameLst>
                                          <p:attrName>style.visibility</p:attrName>
                                        </p:attrNameLst>
                                      </p:cBhvr>
                                      <p:to>
                                        <p:strVal val="visible"/>
                                      </p:to>
                                    </p:set>
                                    <p:anim calcmode="lin" valueType="num">
                                      <p:cBhvr additive="base">
                                        <p:cTn id="12" dur="500" fill="hold"/>
                                        <p:tgtEl>
                                          <p:spTgt spid="2051">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051">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051">
                                            <p:txEl>
                                              <p:pRg st="2" end="2"/>
                                            </p:txEl>
                                          </p:spTgt>
                                        </p:tgtEl>
                                        <p:attrNameLst>
                                          <p:attrName>style.visibility</p:attrName>
                                        </p:attrNameLst>
                                      </p:cBhvr>
                                      <p:to>
                                        <p:strVal val="visible"/>
                                      </p:to>
                                    </p:set>
                                    <p:anim calcmode="lin" valueType="num">
                                      <p:cBhvr additive="base">
                                        <p:cTn id="17" dur="500" fill="hold"/>
                                        <p:tgtEl>
                                          <p:spTgt spid="205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051">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051">
                                            <p:txEl>
                                              <p:pRg st="3" end="3"/>
                                            </p:txEl>
                                          </p:spTgt>
                                        </p:tgtEl>
                                        <p:attrNameLst>
                                          <p:attrName>style.visibility</p:attrName>
                                        </p:attrNameLst>
                                      </p:cBhvr>
                                      <p:to>
                                        <p:strVal val="visible"/>
                                      </p:to>
                                    </p:set>
                                    <p:anim calcmode="lin" valueType="num">
                                      <p:cBhvr additive="base">
                                        <p:cTn id="22" dur="500" fill="hold"/>
                                        <p:tgtEl>
                                          <p:spTgt spid="2051">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051">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2051">
                                            <p:txEl>
                                              <p:pRg st="4" end="4"/>
                                            </p:txEl>
                                          </p:spTgt>
                                        </p:tgtEl>
                                        <p:attrNameLst>
                                          <p:attrName>style.visibility</p:attrName>
                                        </p:attrNameLst>
                                      </p:cBhvr>
                                      <p:to>
                                        <p:strVal val="visible"/>
                                      </p:to>
                                    </p:set>
                                    <p:anim calcmode="lin" valueType="num">
                                      <p:cBhvr additive="base">
                                        <p:cTn id="27" dur="500" fill="hold"/>
                                        <p:tgtEl>
                                          <p:spTgt spid="205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051">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2051">
                                            <p:txEl>
                                              <p:pRg st="5" end="5"/>
                                            </p:txEl>
                                          </p:spTgt>
                                        </p:tgtEl>
                                        <p:attrNameLst>
                                          <p:attrName>style.visibility</p:attrName>
                                        </p:attrNameLst>
                                      </p:cBhvr>
                                      <p:to>
                                        <p:strVal val="visible"/>
                                      </p:to>
                                    </p:set>
                                    <p:anim calcmode="lin" valueType="num">
                                      <p:cBhvr additive="base">
                                        <p:cTn id="32" dur="500" fill="hold"/>
                                        <p:tgtEl>
                                          <p:spTgt spid="2051">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2051">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2051">
                                            <p:txEl>
                                              <p:pRg st="6" end="6"/>
                                            </p:txEl>
                                          </p:spTgt>
                                        </p:tgtEl>
                                        <p:attrNameLst>
                                          <p:attrName>style.visibility</p:attrName>
                                        </p:attrNameLst>
                                      </p:cBhvr>
                                      <p:to>
                                        <p:strVal val="visible"/>
                                      </p:to>
                                    </p:set>
                                    <p:anim calcmode="lin" valueType="num">
                                      <p:cBhvr additive="base">
                                        <p:cTn id="37" dur="500" fill="hold"/>
                                        <p:tgtEl>
                                          <p:spTgt spid="2051">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051">
                                            <p:txEl>
                                              <p:pRg st="6" end="6"/>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2051">
                                            <p:txEl>
                                              <p:pRg st="7" end="7"/>
                                            </p:txEl>
                                          </p:spTgt>
                                        </p:tgtEl>
                                        <p:attrNameLst>
                                          <p:attrName>style.visibility</p:attrName>
                                        </p:attrNameLst>
                                      </p:cBhvr>
                                      <p:to>
                                        <p:strVal val="visible"/>
                                      </p:to>
                                    </p:set>
                                    <p:anim calcmode="lin" valueType="num">
                                      <p:cBhvr additive="base">
                                        <p:cTn id="42" dur="500" fill="hold"/>
                                        <p:tgtEl>
                                          <p:spTgt spid="2051">
                                            <p:txEl>
                                              <p:pRg st="7" end="7"/>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205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bwMode="auto">
          <a:xfrm>
            <a:off x="0" y="1600200"/>
            <a:ext cx="9144000" cy="5105400"/>
          </a:xfrm>
          <a:ln>
            <a:miter lim="800000"/>
            <a:headEnd/>
            <a:tailEnd/>
          </a:ln>
        </p:spPr>
        <p:txBody>
          <a:bodyPr vert="horz" wrap="square" lIns="91440" tIns="45720" rIns="91440" bIns="45720" numCol="1" anchor="t" anchorCtr="0" compatLnSpc="1">
            <a:prstTxWarp prst="textNoShape">
              <a:avLst/>
            </a:prstTxWarp>
          </a:bodyPr>
          <a:lstStyle/>
          <a:p>
            <a:pPr marL="781050" lvl="2" indent="0">
              <a:lnSpc>
                <a:spcPct val="90000"/>
              </a:lnSpc>
              <a:spcBef>
                <a:spcPct val="20000"/>
              </a:spcBef>
              <a:buClr>
                <a:schemeClr val="hlink"/>
              </a:buClr>
              <a:buSzPct val="80000"/>
              <a:buFontTx/>
              <a:buNone/>
              <a:defRPr/>
            </a:pPr>
            <a:r>
              <a:rPr lang="en-US" sz="3200" b="1" dirty="0" smtClean="0">
                <a:solidFill>
                  <a:schemeClr val="tx1"/>
                </a:solidFill>
                <a:cs typeface="Times New Roman" pitchFamily="18" charset="0"/>
              </a:rPr>
              <a:t>What is Quick</a:t>
            </a:r>
            <a:r>
              <a:rPr lang="en-US" sz="3200" b="1" dirty="0" smtClean="0">
                <a:solidFill>
                  <a:srgbClr val="C00000"/>
                </a:solidFill>
                <a:cs typeface="Times New Roman" pitchFamily="18" charset="0"/>
              </a:rPr>
              <a:t>Part</a:t>
            </a:r>
            <a:r>
              <a:rPr lang="en-US" sz="3200" b="1" dirty="0" smtClean="0">
                <a:solidFill>
                  <a:schemeClr val="tx1"/>
                </a:solidFill>
                <a:cs typeface="Times New Roman" pitchFamily="18" charset="0"/>
              </a:rPr>
              <a:t>-X</a:t>
            </a:r>
          </a:p>
          <a:p>
            <a:pPr marL="1238250" lvl="3" indent="0">
              <a:lnSpc>
                <a:spcPct val="90000"/>
              </a:lnSpc>
              <a:spcBef>
                <a:spcPct val="20000"/>
              </a:spcBef>
              <a:buClr>
                <a:schemeClr val="hlink"/>
              </a:buClr>
              <a:buSzPct val="80000"/>
              <a:buFontTx/>
              <a:buBlip>
                <a:blip r:embed="rId3"/>
              </a:buBlip>
              <a:defRPr/>
            </a:pPr>
            <a:endParaRPr lang="en-US" sz="2800" b="1" dirty="0" smtClean="0">
              <a:solidFill>
                <a:schemeClr val="tx1"/>
              </a:solidFill>
              <a:cs typeface="Times New Roman" pitchFamily="18" charset="0"/>
            </a:endParaRPr>
          </a:p>
          <a:p>
            <a:pPr marL="1238250" lvl="3" indent="0">
              <a:lnSpc>
                <a:spcPct val="90000"/>
              </a:lnSpc>
              <a:spcBef>
                <a:spcPct val="20000"/>
              </a:spcBef>
              <a:buClr>
                <a:schemeClr val="hlink"/>
              </a:buClr>
              <a:buSzPct val="80000"/>
              <a:buFontTx/>
              <a:buBlip>
                <a:blip r:embed="rId3"/>
              </a:buBlip>
              <a:defRPr/>
            </a:pPr>
            <a:r>
              <a:rPr lang="en-US" sz="2800" b="1" dirty="0" smtClean="0">
                <a:solidFill>
                  <a:schemeClr val="tx1"/>
                </a:solidFill>
                <a:cs typeface="Times New Roman" pitchFamily="18" charset="0"/>
              </a:rPr>
              <a:t>Instant success module for 	CAD/CAM/CNC</a:t>
            </a:r>
          </a:p>
          <a:p>
            <a:pPr marL="1238250" lvl="3" indent="0">
              <a:lnSpc>
                <a:spcPct val="90000"/>
              </a:lnSpc>
              <a:spcBef>
                <a:spcPct val="20000"/>
              </a:spcBef>
              <a:buClr>
                <a:schemeClr val="hlink"/>
              </a:buClr>
              <a:buSzPct val="80000"/>
              <a:buFontTx/>
              <a:buBlip>
                <a:blip r:embed="rId3"/>
              </a:buBlip>
              <a:defRPr/>
            </a:pPr>
            <a:r>
              <a:rPr lang="en-US" sz="2800" b="1" dirty="0" smtClean="0">
                <a:solidFill>
                  <a:schemeClr val="tx1"/>
                </a:solidFill>
                <a:cs typeface="Times New Roman" pitchFamily="18" charset="0"/>
              </a:rPr>
              <a:t>It is its own product</a:t>
            </a:r>
          </a:p>
          <a:p>
            <a:pPr marL="1238250" lvl="3" indent="0">
              <a:lnSpc>
                <a:spcPct val="90000"/>
              </a:lnSpc>
              <a:spcBef>
                <a:spcPct val="20000"/>
              </a:spcBef>
              <a:buClr>
                <a:schemeClr val="hlink"/>
              </a:buClr>
              <a:buSzPct val="80000"/>
              <a:buFontTx/>
              <a:buBlip>
                <a:blip r:embed="rId3"/>
              </a:buBlip>
              <a:defRPr/>
            </a:pPr>
            <a:r>
              <a:rPr lang="en-US" sz="2800" b="1" dirty="0" smtClean="0">
                <a:solidFill>
                  <a:schemeClr val="tx1"/>
                </a:solidFill>
                <a:cs typeface="Times New Roman" pitchFamily="18" charset="0"/>
              </a:rPr>
              <a:t>It is not dependant on Mastercam</a:t>
            </a:r>
          </a:p>
          <a:p>
            <a:pPr marL="1238250" lvl="3" indent="0">
              <a:lnSpc>
                <a:spcPct val="90000"/>
              </a:lnSpc>
              <a:spcBef>
                <a:spcPct val="20000"/>
              </a:spcBef>
              <a:buClr>
                <a:schemeClr val="hlink"/>
              </a:buClr>
              <a:buSzPct val="80000"/>
              <a:buFontTx/>
              <a:buBlip>
                <a:blip r:embed="rId3"/>
              </a:buBlip>
              <a:defRPr/>
            </a:pPr>
            <a:r>
              <a:rPr lang="en-US" sz="2800" b="1" dirty="0" smtClean="0">
                <a:solidFill>
                  <a:schemeClr val="tx1"/>
                </a:solidFill>
                <a:cs typeface="Times New Roman" pitchFamily="18" charset="0"/>
              </a:rPr>
              <a:t>or its next release</a:t>
            </a:r>
          </a:p>
          <a:p>
            <a:pPr marL="1238250" lvl="3" indent="0">
              <a:lnSpc>
                <a:spcPct val="90000"/>
              </a:lnSpc>
              <a:spcBef>
                <a:spcPct val="20000"/>
              </a:spcBef>
              <a:buClr>
                <a:schemeClr val="hlink"/>
              </a:buClr>
              <a:buSzPct val="80000"/>
              <a:buFontTx/>
              <a:buBlip>
                <a:blip r:embed="rId3"/>
              </a:buBlip>
              <a:defRPr/>
            </a:pPr>
            <a:r>
              <a:rPr lang="en-US" sz="2800" b="1" dirty="0" smtClean="0">
                <a:solidFill>
                  <a:schemeClr val="tx1"/>
                </a:solidFill>
                <a:cs typeface="Times New Roman" pitchFamily="18" charset="0"/>
              </a:rPr>
              <a:t>It does not require a protection key</a:t>
            </a:r>
          </a:p>
          <a:p>
            <a:pPr marL="1238250" lvl="3" indent="0">
              <a:lnSpc>
                <a:spcPct val="90000"/>
              </a:lnSpc>
              <a:spcBef>
                <a:spcPct val="20000"/>
              </a:spcBef>
              <a:buClr>
                <a:schemeClr val="hlink"/>
              </a:buClr>
              <a:buSzPct val="80000"/>
              <a:buFontTx/>
              <a:buNone/>
              <a:defRPr/>
            </a:pPr>
            <a:endParaRPr lang="en-US" sz="2800" b="1" dirty="0" smtClean="0">
              <a:solidFill>
                <a:schemeClr val="tx1"/>
              </a:solidFill>
              <a:cs typeface="Times New Roman" pitchFamily="18" charset="0"/>
            </a:endParaRPr>
          </a:p>
          <a:p>
            <a:pPr marL="1238250" lvl="3" indent="0">
              <a:lnSpc>
                <a:spcPct val="90000"/>
              </a:lnSpc>
              <a:spcBef>
                <a:spcPct val="20000"/>
              </a:spcBef>
              <a:buClr>
                <a:schemeClr val="hlink"/>
              </a:buClr>
              <a:buSzPct val="80000"/>
              <a:buFontTx/>
              <a:buNone/>
              <a:defRPr/>
            </a:pPr>
            <a:endParaRPr lang="en-US" sz="2800" b="1" dirty="0" smtClean="0">
              <a:solidFill>
                <a:schemeClr val="tx1"/>
              </a:solidFill>
              <a:cs typeface="Times New Roman" pitchFamily="18" charset="0"/>
            </a:endParaRPr>
          </a:p>
          <a:p>
            <a:pPr marL="400050" lvl="1" indent="0">
              <a:lnSpc>
                <a:spcPct val="90000"/>
              </a:lnSpc>
              <a:spcBef>
                <a:spcPct val="20000"/>
              </a:spcBef>
              <a:buClr>
                <a:schemeClr val="hlink"/>
              </a:buClr>
              <a:buSzPct val="80000"/>
              <a:buFontTx/>
              <a:buBlip>
                <a:blip r:embed="rId3"/>
              </a:buBlip>
              <a:defRPr/>
            </a:pPr>
            <a:endParaRPr lang="en-US" b="1" dirty="0" smtClean="0">
              <a:solidFill>
                <a:schemeClr val="tx1"/>
              </a:solidFill>
              <a:cs typeface="Times New Roman" pitchFamily="18" charset="0"/>
            </a:endParaRPr>
          </a:p>
          <a:p>
            <a:pPr marL="400050" lvl="1" indent="0">
              <a:lnSpc>
                <a:spcPct val="90000"/>
              </a:lnSpc>
              <a:spcBef>
                <a:spcPct val="20000"/>
              </a:spcBef>
              <a:buClr>
                <a:schemeClr val="hlink"/>
              </a:buClr>
              <a:buSzPct val="80000"/>
              <a:buFontTx/>
              <a:buBlip>
                <a:blip r:embed="rId3"/>
              </a:buBlip>
              <a:defRPr/>
            </a:pPr>
            <a:endParaRPr lang="en-US" b="1" dirty="0" smtClean="0">
              <a:solidFill>
                <a:schemeClr val="tx1"/>
              </a:solidFill>
              <a:cs typeface="Times New Roman" pitchFamily="18" charset="0"/>
            </a:endParaRPr>
          </a:p>
          <a:p>
            <a:pPr marL="0" indent="0">
              <a:lnSpc>
                <a:spcPct val="90000"/>
              </a:lnSpc>
              <a:defRPr/>
            </a:pPr>
            <a:endParaRPr lang="en-US" sz="2400" b="1" dirty="0" smtClean="0">
              <a:cs typeface="Times New Roman" pitchFamily="18" charset="0"/>
            </a:endParaRPr>
          </a:p>
          <a:p>
            <a:pPr lvl="1">
              <a:defRPr/>
            </a:pPr>
            <a:endParaRPr lang="en-US" dirty="0" smtClean="0">
              <a:solidFill>
                <a:schemeClr val="tx1"/>
              </a:solidFill>
            </a:endParaRPr>
          </a:p>
          <a:p>
            <a:pPr lvl="1">
              <a:defRPr/>
            </a:pPr>
            <a:endParaRPr lang="en-US" dirty="0" smtClean="0"/>
          </a:p>
          <a:p>
            <a:pPr lvl="1">
              <a:buFontTx/>
              <a:buNone/>
              <a:defRPr/>
            </a:pPr>
            <a:endParaRPr lang="en-US" dirty="0" smtClean="0"/>
          </a:p>
          <a:p>
            <a:pPr lvl="1">
              <a:defRPr/>
            </a:pPr>
            <a:endParaRPr lang="en-US" dirty="0" smtClean="0"/>
          </a:p>
        </p:txBody>
      </p:sp>
      <p:sp>
        <p:nvSpPr>
          <p:cNvPr id="7" name="Rectangle 6"/>
          <p:cNvSpPr/>
          <p:nvPr/>
        </p:nvSpPr>
        <p:spPr>
          <a:xfrm>
            <a:off x="838200" y="152400"/>
            <a:ext cx="6858000"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effectLst>
                  <a:outerShdw blurRad="50800" dist="39000" dir="5460000" algn="tl">
                    <a:srgbClr val="000000">
                      <a:alpha val="38000"/>
                    </a:srgbClr>
                  </a:outerShdw>
                </a:effectLst>
              </a:rPr>
              <a:t>Quick</a:t>
            </a:r>
            <a:r>
              <a:rPr lang="en-US" sz="5400" b="1" dirty="0">
                <a:ln w="11430"/>
                <a:solidFill>
                  <a:srgbClr val="C00000"/>
                </a:solidFill>
                <a:effectLst>
                  <a:outerShdw blurRad="50800" dist="39000" dir="5460000" algn="tl">
                    <a:srgbClr val="000000">
                      <a:alpha val="38000"/>
                    </a:srgbClr>
                  </a:outerShdw>
                </a:effectLst>
              </a:rPr>
              <a:t>Part</a:t>
            </a:r>
            <a:r>
              <a:rPr lang="en-US" sz="5400" b="1" dirty="0">
                <a:ln w="11430"/>
                <a:effectLst>
                  <a:outerShdw blurRad="50800" dist="39000" dir="5460000" algn="tl">
                    <a:srgbClr val="000000">
                      <a:alpha val="38000"/>
                    </a:srgbClr>
                  </a:outerShdw>
                </a:effectLst>
              </a:rPr>
              <a:t>-X</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a:ln w="11430"/>
                <a:effectLst>
                  <a:outerShdw blurRad="50800" dist="39000" dir="5460000" algn="tl">
                    <a:srgbClr val="000000">
                      <a:alpha val="38000"/>
                    </a:srgbClr>
                  </a:outerShdw>
                </a:effectLst>
              </a:rPr>
              <a:t>20</a:t>
            </a:r>
            <a:r>
              <a:rPr lang="en-US" sz="5400" b="1" dirty="0">
                <a:ln w="11430"/>
                <a:solidFill>
                  <a:srgbClr val="C00000"/>
                </a:solidFill>
                <a:effectLst>
                  <a:outerShdw blurRad="50800" dist="39000" dir="5460000" algn="tl">
                    <a:srgbClr val="000000">
                      <a:alpha val="38000"/>
                    </a:srgbClr>
                  </a:outerShdw>
                </a:effectLst>
              </a:rPr>
              <a:t>10</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6" descr="C:\Documents and Settings\msf.CNCSOFTWARE\Desktop\Student.jpg"/>
          <p:cNvPicPr>
            <a:picLocks noChangeAspect="1" noChangeArrowheads="1"/>
          </p:cNvPicPr>
          <p:nvPr/>
        </p:nvPicPr>
        <p:blipFill>
          <a:blip r:embed="rId3" cstate="print"/>
          <a:srcRect/>
          <a:stretch>
            <a:fillRect/>
          </a:stretch>
        </p:blipFill>
        <p:spPr bwMode="auto">
          <a:xfrm>
            <a:off x="6019800" y="1524000"/>
            <a:ext cx="2949575" cy="4419600"/>
          </a:xfrm>
          <a:prstGeom prst="rect">
            <a:avLst/>
          </a:prstGeom>
          <a:noFill/>
          <a:ln w="9525">
            <a:noFill/>
            <a:miter lim="800000"/>
            <a:headEnd/>
            <a:tailEnd/>
          </a:ln>
        </p:spPr>
      </p:pic>
      <p:sp>
        <p:nvSpPr>
          <p:cNvPr id="38915" name="Title 1"/>
          <p:cNvSpPr>
            <a:spLocks noGrp="1"/>
          </p:cNvSpPr>
          <p:nvPr>
            <p:ph type="title"/>
          </p:nvPr>
        </p:nvSpPr>
        <p:spPr bwMode="auto">
          <a:xfrm>
            <a:off x="685800" y="228600"/>
            <a:ext cx="8458200" cy="885825"/>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College Credit</a:t>
            </a:r>
          </a:p>
        </p:txBody>
      </p:sp>
      <p:sp>
        <p:nvSpPr>
          <p:cNvPr id="2" name="Content Placeholder 2"/>
          <p:cNvSpPr>
            <a:spLocks noGrp="1"/>
          </p:cNvSpPr>
          <p:nvPr>
            <p:ph idx="1"/>
          </p:nvPr>
        </p:nvSpPr>
        <p:spPr bwMode="auto">
          <a:xfrm>
            <a:off x="685800" y="990600"/>
            <a:ext cx="5334000" cy="4876800"/>
          </a:xfrm>
          <a:noFill/>
          <a:ln>
            <a:miter lim="800000"/>
            <a:headEnd/>
            <a:tailEnd/>
          </a:ln>
        </p:spPr>
        <p:txBody>
          <a:bodyPr vert="horz" wrap="square" lIns="91440" tIns="45720" rIns="91440" bIns="45720" numCol="1" anchor="t" anchorCtr="0" compatLnSpc="1">
            <a:prstTxWarp prst="textNoShape">
              <a:avLst/>
            </a:prstTxWarp>
          </a:bodyPr>
          <a:lstStyle/>
          <a:p>
            <a:endParaRPr lang="en-US" dirty="0" smtClean="0"/>
          </a:p>
          <a:p>
            <a:r>
              <a:rPr lang="en-US" sz="2800" dirty="0" smtClean="0"/>
              <a:t>Many colleges are adopting the Mastercam U online courses to enhance their training, keeping it up-to-date and more robust.</a:t>
            </a:r>
          </a:p>
          <a:p>
            <a:pPr>
              <a:buFontTx/>
              <a:buNone/>
            </a:pPr>
            <a:r>
              <a:rPr lang="en-US" sz="2400" dirty="0" smtClean="0"/>
              <a:t>What’s new in Mastercam X5.PDF </a:t>
            </a:r>
            <a:br>
              <a:rPr lang="en-US" sz="2400" dirty="0" smtClean="0"/>
            </a:br>
            <a:r>
              <a:rPr lang="en-US" sz="2400" dirty="0" smtClean="0"/>
              <a:t>Has </a:t>
            </a:r>
            <a:r>
              <a:rPr lang="en-US" sz="2400" dirty="0" smtClean="0">
                <a:solidFill>
                  <a:srgbClr val="C00000"/>
                </a:solidFill>
              </a:rPr>
              <a:t>86 pages </a:t>
            </a:r>
            <a:r>
              <a:rPr lang="en-US" sz="2400" dirty="0" smtClean="0"/>
              <a:t>to explain new functions.</a:t>
            </a:r>
            <a:br>
              <a:rPr lang="en-US" sz="2400" dirty="0" smtClean="0"/>
            </a:br>
            <a:r>
              <a:rPr lang="en-US" sz="2400" dirty="0" smtClean="0"/>
              <a:t>How do instructors keep up?</a:t>
            </a:r>
          </a:p>
        </p:txBody>
      </p:sp>
      <p:sp>
        <p:nvSpPr>
          <p:cNvPr id="6" name="Content Placeholder 2"/>
          <p:cNvSpPr txBox="1">
            <a:spLocks/>
          </p:cNvSpPr>
          <p:nvPr/>
        </p:nvSpPr>
        <p:spPr bwMode="auto">
          <a:xfrm>
            <a:off x="685800" y="3962400"/>
            <a:ext cx="3962400" cy="2514600"/>
          </a:xfrm>
          <a:prstGeom prst="rect">
            <a:avLst/>
          </a:prstGeom>
          <a:noFill/>
          <a:ln w="9525">
            <a:noFill/>
            <a:miter lim="800000"/>
            <a:headEnd/>
            <a:tailEnd/>
          </a:ln>
        </p:spPr>
        <p:txBody>
          <a:bodyPr/>
          <a:lstStyle/>
          <a:p>
            <a:pPr marL="342900" indent="-342900" eaLnBrk="0" hangingPunct="0">
              <a:spcBef>
                <a:spcPct val="35000"/>
              </a:spcBef>
              <a:buFontTx/>
              <a:buChar char="•"/>
              <a:defRPr/>
            </a:pPr>
            <a:endParaRPr lang="en-US" sz="2000" kern="0" dirty="0">
              <a:solidFill>
                <a:srgbClr val="1E4649"/>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xfrm>
            <a:off x="685800" y="228600"/>
            <a:ext cx="8458200" cy="885825"/>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Time to meet industry needs</a:t>
            </a:r>
          </a:p>
        </p:txBody>
      </p:sp>
      <p:sp>
        <p:nvSpPr>
          <p:cNvPr id="5" name="TextBox 4"/>
          <p:cNvSpPr txBox="1">
            <a:spLocks noChangeArrowheads="1"/>
          </p:cNvSpPr>
          <p:nvPr/>
        </p:nvSpPr>
        <p:spPr bwMode="auto">
          <a:xfrm>
            <a:off x="838200" y="5029200"/>
            <a:ext cx="7815263" cy="1200150"/>
          </a:xfrm>
          <a:prstGeom prst="rect">
            <a:avLst/>
          </a:prstGeom>
          <a:noFill/>
          <a:ln w="9525">
            <a:noFill/>
            <a:miter lim="800000"/>
            <a:headEnd/>
            <a:tailEnd/>
          </a:ln>
        </p:spPr>
        <p:txBody>
          <a:bodyPr wrap="none">
            <a:spAutoFit/>
          </a:bodyPr>
          <a:lstStyle/>
          <a:p>
            <a:r>
              <a:rPr lang="en-US" dirty="0"/>
              <a:t>Q: How is an instructor going to prepare a student for the needs of industry</a:t>
            </a:r>
          </a:p>
          <a:p>
            <a:endParaRPr lang="en-US" dirty="0"/>
          </a:p>
          <a:p>
            <a:r>
              <a:rPr lang="en-US" dirty="0"/>
              <a:t>A:  Assign the Mastercam U Base level instruction as </a:t>
            </a:r>
          </a:p>
          <a:p>
            <a:r>
              <a:rPr lang="en-US" dirty="0"/>
              <a:t>      Independent Learning Modules.</a:t>
            </a:r>
          </a:p>
        </p:txBody>
      </p:sp>
      <p:pic>
        <p:nvPicPr>
          <p:cNvPr id="9220" name="Picture 5" descr="C:\Documents and Settings\msf.CNCSOFTWARE\Desktop\MU.png"/>
          <p:cNvPicPr>
            <a:picLocks noChangeAspect="1" noChangeArrowheads="1"/>
          </p:cNvPicPr>
          <p:nvPr/>
        </p:nvPicPr>
        <p:blipFill>
          <a:blip r:embed="rId3" cstate="print"/>
          <a:srcRect/>
          <a:stretch>
            <a:fillRect/>
          </a:stretch>
        </p:blipFill>
        <p:spPr bwMode="auto">
          <a:xfrm>
            <a:off x="646113" y="1066800"/>
            <a:ext cx="8369300"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20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ffect1.png"/>
          <p:cNvPicPr>
            <a:picLocks noChangeAspect="1"/>
          </p:cNvPicPr>
          <p:nvPr/>
        </p:nvPicPr>
        <p:blipFill>
          <a:blip r:embed="rId3" cstate="print"/>
          <a:srcRect/>
          <a:stretch>
            <a:fillRect/>
          </a:stretch>
        </p:blipFill>
        <p:spPr bwMode="auto">
          <a:xfrm>
            <a:off x="914400" y="1123950"/>
            <a:ext cx="7620000" cy="4895850"/>
          </a:xfrm>
          <a:prstGeom prst="rect">
            <a:avLst/>
          </a:prstGeom>
          <a:noFill/>
          <a:ln w="9525">
            <a:noFill/>
            <a:miter lim="800000"/>
            <a:headEnd/>
            <a:tailEnd/>
          </a:ln>
        </p:spPr>
      </p:pic>
      <p:sp>
        <p:nvSpPr>
          <p:cNvPr id="40963" name="Title 1"/>
          <p:cNvSpPr>
            <a:spLocks noGrp="1"/>
          </p:cNvSpPr>
          <p:nvPr>
            <p:ph type="title"/>
          </p:nvPr>
        </p:nvSpPr>
        <p:spPr bwMode="auto">
          <a:xfrm>
            <a:off x="228600" y="228600"/>
            <a:ext cx="8915400" cy="885825"/>
          </a:xfrm>
          <a:noFill/>
          <a:ln>
            <a:miter lim="800000"/>
            <a:headEnd/>
            <a:tailEnd/>
          </a:ln>
        </p:spPr>
        <p:txBody>
          <a:bodyPr vert="horz" wrap="square" lIns="91440" tIns="45720" rIns="91440" bIns="45720" numCol="1" anchor="t" anchorCtr="0" compatLnSpc="1">
            <a:prstTxWarp prst="textNoShape">
              <a:avLst/>
            </a:prstTxWarp>
          </a:bodyPr>
          <a:lstStyle/>
          <a:p>
            <a:r>
              <a:rPr lang="en-US" sz="3600" dirty="0" smtClean="0"/>
              <a:t>Open Your Program to new Students</a:t>
            </a:r>
          </a:p>
        </p:txBody>
      </p:sp>
      <p:sp>
        <p:nvSpPr>
          <p:cNvPr id="7" name="TextBox 6"/>
          <p:cNvSpPr txBox="1">
            <a:spLocks noChangeArrowheads="1"/>
          </p:cNvSpPr>
          <p:nvPr/>
        </p:nvSpPr>
        <p:spPr bwMode="auto">
          <a:xfrm>
            <a:off x="990600" y="5943600"/>
            <a:ext cx="6019800" cy="646113"/>
          </a:xfrm>
          <a:prstGeom prst="rect">
            <a:avLst/>
          </a:prstGeom>
          <a:noFill/>
          <a:ln w="9525">
            <a:noFill/>
            <a:miter lim="800000"/>
            <a:headEnd/>
            <a:tailEnd/>
          </a:ln>
        </p:spPr>
        <p:txBody>
          <a:bodyPr>
            <a:spAutoFit/>
          </a:bodyPr>
          <a:lstStyle/>
          <a:p>
            <a:r>
              <a:rPr lang="en-US" dirty="0"/>
              <a:t>This model can open your program to additional students </a:t>
            </a:r>
          </a:p>
          <a:p>
            <a:r>
              <a:rPr lang="en-US" dirty="0"/>
              <a:t>with little or no additional work.</a:t>
            </a:r>
          </a:p>
        </p:txBody>
      </p:sp>
      <p:pic>
        <p:nvPicPr>
          <p:cNvPr id="5" name="Picture 4" descr="effect5.png"/>
          <p:cNvPicPr>
            <a:picLocks noChangeAspect="1"/>
          </p:cNvPicPr>
          <p:nvPr/>
        </p:nvPicPr>
        <p:blipFill>
          <a:blip r:embed="rId4" cstate="print"/>
          <a:srcRect/>
          <a:stretch>
            <a:fillRect/>
          </a:stretch>
        </p:blipFill>
        <p:spPr bwMode="auto">
          <a:xfrm>
            <a:off x="914400" y="1143000"/>
            <a:ext cx="7620000" cy="4895850"/>
          </a:xfrm>
          <a:prstGeom prst="rect">
            <a:avLst/>
          </a:prstGeom>
          <a:noFill/>
          <a:ln w="9525">
            <a:noFill/>
            <a:miter lim="800000"/>
            <a:headEnd/>
            <a:tailEnd/>
          </a:ln>
        </p:spPr>
      </p:pic>
      <p:pic>
        <p:nvPicPr>
          <p:cNvPr id="8" name="Picture 7" descr="effect2.png"/>
          <p:cNvPicPr>
            <a:picLocks noChangeAspect="1"/>
          </p:cNvPicPr>
          <p:nvPr/>
        </p:nvPicPr>
        <p:blipFill>
          <a:blip r:embed="rId5" cstate="print"/>
          <a:srcRect/>
          <a:stretch>
            <a:fillRect/>
          </a:stretch>
        </p:blipFill>
        <p:spPr bwMode="auto">
          <a:xfrm>
            <a:off x="914400" y="1123950"/>
            <a:ext cx="7620000" cy="4895850"/>
          </a:xfrm>
          <a:prstGeom prst="rect">
            <a:avLst/>
          </a:prstGeom>
          <a:noFill/>
          <a:ln w="9525">
            <a:noFill/>
            <a:miter lim="800000"/>
            <a:headEnd/>
            <a:tailEnd/>
          </a:ln>
        </p:spPr>
      </p:pic>
      <p:pic>
        <p:nvPicPr>
          <p:cNvPr id="9" name="Picture 8" descr="effect3.png"/>
          <p:cNvPicPr>
            <a:picLocks noChangeAspect="1"/>
          </p:cNvPicPr>
          <p:nvPr/>
        </p:nvPicPr>
        <p:blipFill>
          <a:blip r:embed="rId6" cstate="print"/>
          <a:srcRect/>
          <a:stretch>
            <a:fillRect/>
          </a:stretch>
        </p:blipFill>
        <p:spPr bwMode="auto">
          <a:xfrm>
            <a:off x="914400" y="1123950"/>
            <a:ext cx="7620000" cy="4895850"/>
          </a:xfrm>
          <a:prstGeom prst="rect">
            <a:avLst/>
          </a:prstGeom>
          <a:noFill/>
          <a:ln w="9525">
            <a:noFill/>
            <a:miter lim="800000"/>
            <a:headEnd/>
            <a:tailEnd/>
          </a:ln>
        </p:spPr>
      </p:pic>
      <p:pic>
        <p:nvPicPr>
          <p:cNvPr id="10" name="Picture 9" descr="effect4.png"/>
          <p:cNvPicPr>
            <a:picLocks noChangeAspect="1"/>
          </p:cNvPicPr>
          <p:nvPr/>
        </p:nvPicPr>
        <p:blipFill>
          <a:blip r:embed="rId7" cstate="print"/>
          <a:srcRect/>
          <a:stretch>
            <a:fillRect/>
          </a:stretch>
        </p:blipFill>
        <p:spPr bwMode="auto">
          <a:xfrm>
            <a:off x="914400" y="1200150"/>
            <a:ext cx="7620000" cy="4895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a:xfrm>
            <a:off x="685800" y="228600"/>
            <a:ext cx="8458200" cy="885825"/>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Online Certificate of Completion</a:t>
            </a:r>
          </a:p>
        </p:txBody>
      </p:sp>
      <p:sp>
        <p:nvSpPr>
          <p:cNvPr id="6" name="TextBox 5"/>
          <p:cNvSpPr txBox="1"/>
          <p:nvPr/>
        </p:nvSpPr>
        <p:spPr>
          <a:xfrm>
            <a:off x="762000" y="990600"/>
            <a:ext cx="8382000" cy="1878013"/>
          </a:xfrm>
          <a:prstGeom prst="rect">
            <a:avLst/>
          </a:prstGeom>
          <a:noFill/>
        </p:spPr>
        <p:txBody>
          <a:bodyPr>
            <a:spAutoFit/>
          </a:bodyPr>
          <a:lstStyle/>
          <a:p>
            <a:pPr>
              <a:defRPr/>
            </a:pPr>
            <a:r>
              <a:rPr lang="en-US" sz="3200" dirty="0">
                <a:latin typeface="+mn-lt"/>
              </a:rPr>
              <a:t>Take away</a:t>
            </a:r>
          </a:p>
          <a:p>
            <a:pPr>
              <a:defRPr/>
            </a:pPr>
            <a:r>
              <a:rPr lang="en-US" sz="2800" dirty="0">
                <a:latin typeface="+mj-lt"/>
              </a:rPr>
              <a:t>“Certificate of Completion” with your grade.</a:t>
            </a:r>
          </a:p>
          <a:p>
            <a:pPr lvl="1">
              <a:buFont typeface="Arial" pitchFamily="34" charset="0"/>
              <a:buChar char="•"/>
              <a:defRPr/>
            </a:pPr>
            <a:r>
              <a:rPr lang="en-US" sz="2400" dirty="0">
                <a:latin typeface="+mj-lt"/>
              </a:rPr>
              <a:t>Downloadable PDF.</a:t>
            </a:r>
          </a:p>
          <a:p>
            <a:pPr>
              <a:defRPr/>
            </a:pPr>
            <a:endParaRPr lang="en-US" sz="2800" dirty="0">
              <a:latin typeface="+mj-lt"/>
            </a:endParaRPr>
          </a:p>
        </p:txBody>
      </p:sp>
      <p:pic>
        <p:nvPicPr>
          <p:cNvPr id="41989" name="Picture 6" descr="C:\Documents and Settings\msf.CNCSOFTWARE\Desktop\Certificate-of-CompletionX4.png"/>
          <p:cNvPicPr>
            <a:picLocks noChangeAspect="1" noChangeArrowheads="1"/>
          </p:cNvPicPr>
          <p:nvPr/>
        </p:nvPicPr>
        <p:blipFill>
          <a:blip r:embed="rId3" cstate="print"/>
          <a:srcRect/>
          <a:stretch>
            <a:fillRect/>
          </a:stretch>
        </p:blipFill>
        <p:spPr bwMode="auto">
          <a:xfrm>
            <a:off x="2286000" y="2438400"/>
            <a:ext cx="4733925" cy="365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8" descr="DSC_0850 by mastercammarketing."/>
          <p:cNvPicPr>
            <a:picLocks noChangeAspect="1" noChangeArrowheads="1"/>
          </p:cNvPicPr>
          <p:nvPr/>
        </p:nvPicPr>
        <p:blipFill>
          <a:blip r:embed="rId3" cstate="print"/>
          <a:srcRect/>
          <a:stretch>
            <a:fillRect/>
          </a:stretch>
        </p:blipFill>
        <p:spPr bwMode="auto">
          <a:xfrm>
            <a:off x="6400800" y="5024438"/>
            <a:ext cx="2743200" cy="1833562"/>
          </a:xfrm>
          <a:prstGeom prst="rect">
            <a:avLst/>
          </a:prstGeom>
          <a:noFill/>
          <a:ln w="9525">
            <a:noFill/>
            <a:miter lim="800000"/>
            <a:headEnd/>
            <a:tailEnd/>
          </a:ln>
        </p:spPr>
      </p:pic>
      <p:sp>
        <p:nvSpPr>
          <p:cNvPr id="3" name="Content Placeholder 2"/>
          <p:cNvSpPr>
            <a:spLocks noGrp="1"/>
          </p:cNvSpPr>
          <p:nvPr>
            <p:ph idx="1"/>
          </p:nvPr>
        </p:nvSpPr>
        <p:spPr bwMode="auto">
          <a:xfrm>
            <a:off x="685800" y="1143000"/>
            <a:ext cx="8458200" cy="5029200"/>
          </a:xfrm>
          <a:noFill/>
          <a:ln>
            <a:miter lim="800000"/>
            <a:headEnd/>
            <a:tailEnd/>
          </a:ln>
        </p:spPr>
        <p:txBody>
          <a:bodyPr vert="horz" wrap="square" lIns="91440" tIns="45720" rIns="91440" bIns="45720" numCol="1" anchor="t" anchorCtr="0" compatLnSpc="1">
            <a:prstTxWarp prst="textNoShape">
              <a:avLst/>
            </a:prstTxWarp>
          </a:bodyPr>
          <a:lstStyle/>
          <a:p>
            <a:r>
              <a:rPr lang="en-US" sz="2000" b="1" dirty="0" smtClean="0"/>
              <a:t>Instructor Certification </a:t>
            </a:r>
          </a:p>
          <a:p>
            <a:r>
              <a:rPr lang="en-US" sz="2000" b="1" dirty="0" smtClean="0"/>
              <a:t>Principles of Machining</a:t>
            </a:r>
            <a:r>
              <a:rPr lang="en-US" sz="2000" dirty="0" smtClean="0"/>
              <a:t/>
            </a:r>
            <a:br>
              <a:rPr lang="en-US" sz="2000" dirty="0" smtClean="0"/>
            </a:br>
            <a:r>
              <a:rPr lang="en-US" sz="2000" dirty="0" smtClean="0"/>
              <a:t>Designed to meet National STEM Standards</a:t>
            </a:r>
          </a:p>
          <a:p>
            <a:r>
              <a:rPr lang="en-US" sz="2000" b="1" dirty="0" smtClean="0"/>
              <a:t>Engineering Design for Manufacturing </a:t>
            </a:r>
          </a:p>
          <a:p>
            <a:pPr>
              <a:buNone/>
            </a:pPr>
            <a:r>
              <a:rPr lang="en-US" sz="2000" b="1" dirty="0" smtClean="0"/>
              <a:t>	</a:t>
            </a:r>
            <a:r>
              <a:rPr lang="en-US" sz="2000" dirty="0" smtClean="0"/>
              <a:t>(High School-</a:t>
            </a:r>
            <a:r>
              <a:rPr lang="en-US" sz="2000" b="1" dirty="0" smtClean="0">
                <a:solidFill>
                  <a:srgbClr val="C00000"/>
                </a:solidFill>
              </a:rPr>
              <a:t>New, completion eminent</a:t>
            </a:r>
            <a:r>
              <a:rPr lang="en-US" sz="2000" dirty="0" smtClean="0"/>
              <a:t>)</a:t>
            </a:r>
          </a:p>
          <a:p>
            <a:r>
              <a:rPr lang="en-US" sz="2000" b="1" dirty="0" smtClean="0"/>
              <a:t>Mill Design and Toolpaths</a:t>
            </a:r>
            <a:r>
              <a:rPr lang="en-US" sz="2000" dirty="0" smtClean="0"/>
              <a:t/>
            </a:r>
            <a:br>
              <a:rPr lang="en-US" sz="2000" dirty="0" smtClean="0"/>
            </a:br>
            <a:r>
              <a:rPr lang="en-US" sz="2000" dirty="0" smtClean="0"/>
              <a:t>The road to Certification</a:t>
            </a:r>
          </a:p>
          <a:p>
            <a:r>
              <a:rPr lang="en-US" sz="2000" b="1" dirty="0" smtClean="0"/>
              <a:t>Advanced</a:t>
            </a:r>
            <a:r>
              <a:rPr lang="en-US" sz="2000" dirty="0" smtClean="0">
                <a:solidFill>
                  <a:srgbClr val="C00000"/>
                </a:solidFill>
              </a:rPr>
              <a:t> </a:t>
            </a:r>
            <a:r>
              <a:rPr lang="en-US" sz="2000" b="1" dirty="0" smtClean="0"/>
              <a:t>Mill </a:t>
            </a:r>
            <a:r>
              <a:rPr lang="en-US" sz="2000" dirty="0" smtClean="0"/>
              <a:t>(Includes Rotary Axis)</a:t>
            </a:r>
          </a:p>
          <a:p>
            <a:r>
              <a:rPr lang="en-US" sz="2000" b="1" dirty="0" smtClean="0"/>
              <a:t>Lathe</a:t>
            </a:r>
            <a:r>
              <a:rPr lang="en-US" sz="2000" dirty="0" smtClean="0"/>
              <a:t/>
            </a:r>
            <a:br>
              <a:rPr lang="en-US" sz="2000" dirty="0" smtClean="0"/>
            </a:br>
            <a:r>
              <a:rPr lang="en-US" sz="2000" dirty="0" smtClean="0"/>
              <a:t>Will include C and Y-axis live tooling</a:t>
            </a:r>
          </a:p>
          <a:p>
            <a:r>
              <a:rPr lang="en-US" sz="2000" b="1" dirty="0" smtClean="0"/>
              <a:t>Mastercam for SolidWorks</a:t>
            </a:r>
          </a:p>
          <a:p>
            <a:r>
              <a:rPr lang="en-US" sz="2000" b="1" dirty="0" smtClean="0"/>
              <a:t>V9-X Transitions </a:t>
            </a:r>
          </a:p>
          <a:p>
            <a:r>
              <a:rPr lang="en-US" sz="2000" dirty="0" smtClean="0"/>
              <a:t>All courses include </a:t>
            </a:r>
            <a:br>
              <a:rPr lang="en-US" sz="2000" dirty="0" smtClean="0"/>
            </a:br>
            <a:r>
              <a:rPr lang="en-US" sz="2000" b="1" dirty="0" smtClean="0"/>
              <a:t>Free</a:t>
            </a:r>
            <a:r>
              <a:rPr lang="en-US" sz="2000" dirty="0" smtClean="0"/>
              <a:t> </a:t>
            </a:r>
            <a:r>
              <a:rPr lang="en-US" sz="2000" b="1" dirty="0" smtClean="0"/>
              <a:t>Home Learning Edition</a:t>
            </a:r>
          </a:p>
          <a:p>
            <a:pPr>
              <a:buFontTx/>
              <a:buNone/>
            </a:pPr>
            <a:endParaRPr lang="en-US" dirty="0" smtClean="0"/>
          </a:p>
        </p:txBody>
      </p:sp>
      <p:sp>
        <p:nvSpPr>
          <p:cNvPr id="43012" name="Title 1"/>
          <p:cNvSpPr>
            <a:spLocks noGrp="1"/>
          </p:cNvSpPr>
          <p:nvPr>
            <p:ph type="title"/>
          </p:nvPr>
        </p:nvSpPr>
        <p:spPr bwMode="auto">
          <a:xfrm>
            <a:off x="685800" y="228600"/>
            <a:ext cx="8458200" cy="885825"/>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Current Curriculum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2000"/>
                                        <p:tgtEl>
                                          <p:spTgt spid="3">
                                            <p:txEl>
                                              <p:pRg st="4" end="4"/>
                                            </p:txEl>
                                          </p:spTgt>
                                        </p:tgtEl>
                                      </p:cBhvr>
                                    </p:animEffect>
                                  </p:childTnLst>
                                </p:cTn>
                              </p:par>
                            </p:childTnLst>
                          </p:cTn>
                        </p:par>
                        <p:par>
                          <p:cTn id="21" fill="hold">
                            <p:stCondLst>
                              <p:cond delay="4000"/>
                            </p:stCondLst>
                            <p:childTnLst>
                              <p:par>
                                <p:cTn id="22" presetID="10" presetClass="entr" presetSubtype="0"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childTnLst>
                          </p:cTn>
                        </p:par>
                        <p:par>
                          <p:cTn id="25" fill="hold">
                            <p:stCondLst>
                              <p:cond delay="6000"/>
                            </p:stCondLst>
                            <p:childTnLst>
                              <p:par>
                                <p:cTn id="26" presetID="10" presetClass="entr" presetSubtype="0"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2000"/>
                                        <p:tgtEl>
                                          <p:spTgt spid="3">
                                            <p:txEl>
                                              <p:pRg st="6" end="6"/>
                                            </p:txEl>
                                          </p:spTgt>
                                        </p:tgtEl>
                                      </p:cBhvr>
                                    </p:animEffect>
                                  </p:childTnLst>
                                </p:cTn>
                              </p:par>
                            </p:childTnLst>
                          </p:cTn>
                        </p:par>
                        <p:par>
                          <p:cTn id="29" fill="hold">
                            <p:stCondLst>
                              <p:cond delay="8000"/>
                            </p:stCondLst>
                            <p:childTnLst>
                              <p:par>
                                <p:cTn id="30" presetID="10" presetClass="entr" presetSubtype="0" fill="hold"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par>
                          <p:cTn id="33" fill="hold">
                            <p:stCondLst>
                              <p:cond delay="10000"/>
                            </p:stCondLst>
                            <p:childTnLst>
                              <p:par>
                                <p:cTn id="34" presetID="10" presetClass="entr" presetSubtype="0" fill="hold"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2000"/>
                                        <p:tgtEl>
                                          <p:spTgt spid="3">
                                            <p:txEl>
                                              <p:pRg st="8" end="8"/>
                                            </p:txEl>
                                          </p:spTgt>
                                        </p:tgtEl>
                                      </p:cBhvr>
                                    </p:animEffect>
                                  </p:childTnLst>
                                </p:cTn>
                              </p:par>
                            </p:childTnLst>
                          </p:cTn>
                        </p:par>
                        <p:par>
                          <p:cTn id="37" fill="hold">
                            <p:stCondLst>
                              <p:cond delay="12000"/>
                            </p:stCondLst>
                            <p:childTnLst>
                              <p:par>
                                <p:cTn id="38" presetID="10" presetClass="entr" presetSubtype="0" fill="hold" nodeType="after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xfrm>
            <a:off x="685800" y="228600"/>
            <a:ext cx="8458200" cy="885825"/>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New Courses </a:t>
            </a:r>
          </a:p>
        </p:txBody>
      </p:sp>
      <p:sp>
        <p:nvSpPr>
          <p:cNvPr id="3" name="Content Placeholder 2"/>
          <p:cNvSpPr>
            <a:spLocks noGrp="1"/>
          </p:cNvSpPr>
          <p:nvPr>
            <p:ph idx="1"/>
          </p:nvPr>
        </p:nvSpPr>
        <p:spPr bwMode="auto">
          <a:xfrm>
            <a:off x="685800" y="990600"/>
            <a:ext cx="8001000" cy="4525963"/>
          </a:xfrm>
          <a:noFill/>
          <a:ln>
            <a:miter lim="800000"/>
            <a:headEnd/>
            <a:tailEnd/>
          </a:ln>
        </p:spPr>
        <p:txBody>
          <a:bodyPr vert="horz" wrap="square" lIns="91440" tIns="45720" rIns="91440" bIns="45720" numCol="1" anchor="t" anchorCtr="0" compatLnSpc="1">
            <a:prstTxWarp prst="textNoShape">
              <a:avLst/>
            </a:prstTxWarp>
          </a:bodyPr>
          <a:lstStyle/>
          <a:p>
            <a:endParaRPr lang="en-US" dirty="0" smtClean="0"/>
          </a:p>
          <a:p>
            <a:r>
              <a:rPr lang="en-US" dirty="0" smtClean="0"/>
              <a:t>Multi Axis-Curve Drill</a:t>
            </a:r>
          </a:p>
          <a:p>
            <a:r>
              <a:rPr lang="en-US" dirty="0" smtClean="0"/>
              <a:t>Machine </a:t>
            </a:r>
          </a:p>
          <a:p>
            <a:pPr>
              <a:buFontTx/>
              <a:buNone/>
            </a:pPr>
            <a:r>
              <a:rPr lang="en-US" dirty="0" smtClean="0"/>
              <a:t>  Simulation</a:t>
            </a:r>
          </a:p>
          <a:p>
            <a:pPr lvl="1"/>
            <a:r>
              <a:rPr lang="en-US" dirty="0" smtClean="0"/>
              <a:t>Machine</a:t>
            </a:r>
          </a:p>
          <a:p>
            <a:pPr lvl="1">
              <a:buFontTx/>
              <a:buNone/>
            </a:pPr>
            <a:r>
              <a:rPr lang="en-US" dirty="0" smtClean="0"/>
              <a:t>	Library  </a:t>
            </a:r>
          </a:p>
          <a:p>
            <a:pPr>
              <a:buFontTx/>
              <a:buNone/>
            </a:pPr>
            <a:endParaRPr lang="en-US" dirty="0" smtClean="0"/>
          </a:p>
          <a:p>
            <a:pPr>
              <a:buFontTx/>
              <a:buNone/>
            </a:pPr>
            <a:endParaRPr lang="en-US" dirty="0" smtClean="0"/>
          </a:p>
        </p:txBody>
      </p:sp>
      <p:pic>
        <p:nvPicPr>
          <p:cNvPr id="12292" name="Picture 6" descr="C:\Documents and Settings\msf.CNCSOFTWARE\Desktop\Multiaxis.png"/>
          <p:cNvPicPr>
            <a:picLocks noChangeAspect="1" noChangeArrowheads="1"/>
          </p:cNvPicPr>
          <p:nvPr/>
        </p:nvPicPr>
        <p:blipFill>
          <a:blip r:embed="rId3" cstate="print"/>
          <a:srcRect/>
          <a:stretch>
            <a:fillRect/>
          </a:stretch>
        </p:blipFill>
        <p:spPr bwMode="auto">
          <a:xfrm>
            <a:off x="4114800" y="2286000"/>
            <a:ext cx="5029200" cy="3771900"/>
          </a:xfrm>
          <a:prstGeom prst="rect">
            <a:avLst/>
          </a:prstGeom>
          <a:noFill/>
          <a:ln w="9525">
            <a:noFill/>
            <a:miter lim="800000"/>
            <a:headEnd/>
            <a:tailEnd/>
          </a:ln>
        </p:spPr>
      </p:pic>
      <p:pic>
        <p:nvPicPr>
          <p:cNvPr id="5" name="Picture 8"/>
          <p:cNvPicPr>
            <a:picLocks noChangeAspect="1" noChangeArrowheads="1"/>
          </p:cNvPicPr>
          <p:nvPr/>
        </p:nvPicPr>
        <p:blipFill>
          <a:blip r:embed="rId4" cstate="print"/>
          <a:srcRect/>
          <a:stretch>
            <a:fillRect/>
          </a:stretch>
        </p:blipFill>
        <p:spPr bwMode="auto">
          <a:xfrm>
            <a:off x="3352800" y="2286000"/>
            <a:ext cx="5943600" cy="3757613"/>
          </a:xfrm>
          <a:prstGeom prst="rect">
            <a:avLst/>
          </a:prstGeom>
          <a:ln>
            <a:noFill/>
          </a:ln>
          <a:effectLst>
            <a:outerShdw blurRad="292100" dist="139700" dir="2700000" algn="tl" rotWithShape="0">
              <a:srgbClr val="333333">
                <a:alpha val="65000"/>
              </a:srgbClr>
            </a:outerShdw>
          </a:effectLst>
        </p:spPr>
      </p:pic>
      <p:pic>
        <p:nvPicPr>
          <p:cNvPr id="6" name="Picture 3"/>
          <p:cNvPicPr>
            <a:picLocks noChangeAspect="1" noChangeArrowheads="1"/>
          </p:cNvPicPr>
          <p:nvPr/>
        </p:nvPicPr>
        <p:blipFill>
          <a:blip r:embed="rId5" cstate="print"/>
          <a:srcRect/>
          <a:stretch>
            <a:fillRect/>
          </a:stretch>
        </p:blipFill>
        <p:spPr bwMode="auto">
          <a:xfrm>
            <a:off x="3276600" y="2286000"/>
            <a:ext cx="5867400" cy="407828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par>
                                <p:cTn id="18" presetID="2" presetClass="exit" presetSubtype="2" fill="hold" nodeType="withEffect">
                                  <p:stCondLst>
                                    <p:cond delay="0"/>
                                  </p:stCondLst>
                                  <p:childTnLst>
                                    <p:anim calcmode="lin" valueType="num">
                                      <p:cBhvr additive="base">
                                        <p:cTn id="19" dur="500"/>
                                        <p:tgtEl>
                                          <p:spTgt spid="12292"/>
                                        </p:tgtEl>
                                        <p:attrNameLst>
                                          <p:attrName>ppt_x</p:attrName>
                                        </p:attrNameLst>
                                      </p:cBhvr>
                                      <p:tavLst>
                                        <p:tav tm="0">
                                          <p:val>
                                            <p:strVal val="ppt_x"/>
                                          </p:val>
                                        </p:tav>
                                        <p:tav tm="100000">
                                          <p:val>
                                            <p:strVal val="1+ppt_w/2"/>
                                          </p:val>
                                        </p:tav>
                                      </p:tavLst>
                                    </p:anim>
                                    <p:anim calcmode="lin" valueType="num">
                                      <p:cBhvr additive="base">
                                        <p:cTn id="20" dur="500"/>
                                        <p:tgtEl>
                                          <p:spTgt spid="12292"/>
                                        </p:tgtEl>
                                        <p:attrNameLst>
                                          <p:attrName>ppt_y</p:attrName>
                                        </p:attrNameLst>
                                      </p:cBhvr>
                                      <p:tavLst>
                                        <p:tav tm="0">
                                          <p:val>
                                            <p:strVal val="ppt_y"/>
                                          </p:val>
                                        </p:tav>
                                        <p:tav tm="100000">
                                          <p:val>
                                            <p:strVal val="ppt_y"/>
                                          </p:val>
                                        </p:tav>
                                      </p:tavLst>
                                    </p:anim>
                                    <p:set>
                                      <p:cBhvr>
                                        <p:cTn id="21" dur="1" fill="hold">
                                          <p:stCondLst>
                                            <p:cond delay="499"/>
                                          </p:stCondLst>
                                        </p:cTn>
                                        <p:tgtEl>
                                          <p:spTgt spid="12292"/>
                                        </p:tgtEl>
                                        <p:attrNameLst>
                                          <p:attrName>style.visibility</p:attrName>
                                        </p:attrNameLst>
                                      </p:cBhvr>
                                      <p:to>
                                        <p:strVal val="hidden"/>
                                      </p:to>
                                    </p:set>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2" presetClass="exit" presetSubtype="4" fill="hold" nodeType="afterEffect">
                                  <p:stCondLst>
                                    <p:cond delay="0"/>
                                  </p:stCondLst>
                                  <p:childTnLst>
                                    <p:anim calcmode="lin" valueType="num">
                                      <p:cBhvr additive="base">
                                        <p:cTn id="41" dur="2000"/>
                                        <p:tgtEl>
                                          <p:spTgt spid="5"/>
                                        </p:tgtEl>
                                        <p:attrNameLst>
                                          <p:attrName>ppt_x</p:attrName>
                                        </p:attrNameLst>
                                      </p:cBhvr>
                                      <p:tavLst>
                                        <p:tav tm="0">
                                          <p:val>
                                            <p:strVal val="ppt_x"/>
                                          </p:val>
                                        </p:tav>
                                        <p:tav tm="100000">
                                          <p:val>
                                            <p:strVal val="ppt_x"/>
                                          </p:val>
                                        </p:tav>
                                      </p:tavLst>
                                    </p:anim>
                                    <p:anim calcmode="lin" valueType="num">
                                      <p:cBhvr additive="base">
                                        <p:cTn id="42" dur="2000"/>
                                        <p:tgtEl>
                                          <p:spTgt spid="5"/>
                                        </p:tgtEl>
                                        <p:attrNameLst>
                                          <p:attrName>ppt_y</p:attrName>
                                        </p:attrNameLst>
                                      </p:cBhvr>
                                      <p:tavLst>
                                        <p:tav tm="0">
                                          <p:val>
                                            <p:strVal val="ppt_y"/>
                                          </p:val>
                                        </p:tav>
                                        <p:tav tm="100000">
                                          <p:val>
                                            <p:strVal val="1+ppt_h/2"/>
                                          </p:val>
                                        </p:tav>
                                      </p:tavLst>
                                    </p:anim>
                                    <p:set>
                                      <p:cBhvr>
                                        <p:cTn id="43" dur="1" fill="hold">
                                          <p:stCondLst>
                                            <p:cond delay="1999"/>
                                          </p:stCondLst>
                                        </p:cTn>
                                        <p:tgtEl>
                                          <p:spTgt spid="5"/>
                                        </p:tgtEl>
                                        <p:attrNameLst>
                                          <p:attrName>style.visibility</p:attrName>
                                        </p:attrNameLst>
                                      </p:cBhvr>
                                      <p:to>
                                        <p:strVal val="hidden"/>
                                      </p:to>
                                    </p:set>
                                  </p:childTnLst>
                                </p:cTn>
                              </p:par>
                              <p:par>
                                <p:cTn id="44" presetID="2" presetClass="entr" presetSubtype="4"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2000" fill="hold"/>
                                        <p:tgtEl>
                                          <p:spTgt spid="6"/>
                                        </p:tgtEl>
                                        <p:attrNameLst>
                                          <p:attrName>ppt_x</p:attrName>
                                        </p:attrNameLst>
                                      </p:cBhvr>
                                      <p:tavLst>
                                        <p:tav tm="0">
                                          <p:val>
                                            <p:strVal val="#ppt_x"/>
                                          </p:val>
                                        </p:tav>
                                        <p:tav tm="100000">
                                          <p:val>
                                            <p:strVal val="#ppt_x"/>
                                          </p:val>
                                        </p:tav>
                                      </p:tavLst>
                                    </p:anim>
                                    <p:anim calcmode="lin" valueType="num">
                                      <p:cBhvr additive="base">
                                        <p:cTn id="47" dur="2000" fill="hold"/>
                                        <p:tgtEl>
                                          <p:spTgt spid="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S-STEM.png"/>
          <p:cNvPicPr>
            <a:picLocks noChangeAspect="1"/>
          </p:cNvPicPr>
          <p:nvPr/>
        </p:nvPicPr>
        <p:blipFill>
          <a:blip r:embed="rId3" cstate="print"/>
          <a:srcRect/>
          <a:stretch>
            <a:fillRect/>
          </a:stretch>
        </p:blipFill>
        <p:spPr bwMode="auto">
          <a:xfrm>
            <a:off x="838200" y="304800"/>
            <a:ext cx="7620000" cy="6057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p:cNvSpPr>
            <a:spLocks noGrp="1"/>
          </p:cNvSpPr>
          <p:nvPr>
            <p:ph type="title"/>
          </p:nvPr>
        </p:nvSpPr>
        <p:spPr bwMode="auto">
          <a:xfrm>
            <a:off x="685800" y="228600"/>
            <a:ext cx="8458200" cy="885825"/>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solidFill>
                  <a:schemeClr val="tx1"/>
                </a:solidFill>
              </a:rPr>
              <a:t>Master</a:t>
            </a:r>
            <a:r>
              <a:rPr lang="en-US" b="1" dirty="0" smtClean="0">
                <a:solidFill>
                  <a:srgbClr val="C00000"/>
                </a:solidFill>
              </a:rPr>
              <a:t>cam</a:t>
            </a:r>
            <a:r>
              <a:rPr lang="en-US" b="1" dirty="0" smtClean="0"/>
              <a:t> </a:t>
            </a:r>
            <a:r>
              <a:rPr lang="en-US" b="1" dirty="0" smtClean="0">
                <a:solidFill>
                  <a:srgbClr val="C00000"/>
                </a:solidFill>
              </a:rPr>
              <a:t>Certification</a:t>
            </a:r>
          </a:p>
        </p:txBody>
      </p:sp>
      <p:pic>
        <p:nvPicPr>
          <p:cNvPr id="46083" name="Content Placeholder 3" descr="600-Certification-seal.gif"/>
          <p:cNvPicPr>
            <a:picLocks noGrp="1" noChangeAspect="1"/>
          </p:cNvPicPr>
          <p:nvPr>
            <p:ph idx="1"/>
          </p:nvPr>
        </p:nvPicPr>
        <p:blipFill>
          <a:blip r:embed="rId3" cstate="print"/>
          <a:srcRect/>
          <a:stretch>
            <a:fillRect/>
          </a:stretch>
        </p:blipFill>
        <p:spPr bwMode="auto">
          <a:xfrm>
            <a:off x="3962400" y="2057400"/>
            <a:ext cx="4906963" cy="3751263"/>
          </a:xfrm>
          <a:noFill/>
          <a:ln>
            <a:miter lim="800000"/>
            <a:headEnd/>
            <a:tailEnd/>
          </a:ln>
        </p:spPr>
      </p:pic>
      <p:sp>
        <p:nvSpPr>
          <p:cNvPr id="5" name="Title 2"/>
          <p:cNvSpPr txBox="1">
            <a:spLocks/>
          </p:cNvSpPr>
          <p:nvPr/>
        </p:nvSpPr>
        <p:spPr bwMode="auto">
          <a:xfrm>
            <a:off x="685800" y="6096000"/>
            <a:ext cx="2819400" cy="762000"/>
          </a:xfrm>
          <a:prstGeom prst="rect">
            <a:avLst/>
          </a:prstGeom>
          <a:noFill/>
          <a:ln w="9525">
            <a:noFill/>
            <a:miter lim="800000"/>
            <a:headEnd/>
            <a:tailEnd/>
          </a:ln>
        </p:spPr>
        <p:txBody>
          <a:bodyPr anchor="ctr"/>
          <a:lstStyle/>
          <a:p>
            <a:pPr algn="ctr">
              <a:defRPr/>
            </a:pPr>
            <a:endParaRPr lang="en-US" sz="1400" dirty="0">
              <a:latin typeface="+mj-lt"/>
              <a:ea typeface="+mj-ea"/>
              <a:cs typeface="+mj-cs"/>
            </a:endParaRPr>
          </a:p>
        </p:txBody>
      </p:sp>
      <p:sp>
        <p:nvSpPr>
          <p:cNvPr id="6" name="Content Placeholder 4"/>
          <p:cNvSpPr txBox="1">
            <a:spLocks/>
          </p:cNvSpPr>
          <p:nvPr/>
        </p:nvSpPr>
        <p:spPr bwMode="auto">
          <a:xfrm>
            <a:off x="685800" y="1371600"/>
            <a:ext cx="8077200" cy="4191000"/>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3200" b="1" dirty="0" smtClean="0">
                <a:latin typeface="+mn-lt"/>
              </a:rPr>
              <a:t>Certification</a:t>
            </a:r>
          </a:p>
          <a:p>
            <a:pPr marL="342900" indent="-342900">
              <a:spcBef>
                <a:spcPct val="20000"/>
              </a:spcBef>
              <a:buFont typeface="Arial" charset="0"/>
              <a:buChar char="•"/>
              <a:defRPr/>
            </a:pPr>
            <a:r>
              <a:rPr lang="en-US" sz="3200" b="1" dirty="0" smtClean="0">
                <a:latin typeface="+mn-lt"/>
              </a:rPr>
              <a:t>It is really all </a:t>
            </a:r>
          </a:p>
          <a:p>
            <a:pPr marL="342900" indent="-342900">
              <a:spcBef>
                <a:spcPct val="20000"/>
              </a:spcBef>
              <a:defRPr/>
            </a:pPr>
            <a:r>
              <a:rPr lang="en-US" sz="3200" b="1" dirty="0" smtClean="0">
                <a:latin typeface="+mn-lt"/>
              </a:rPr>
              <a:t>  about the test</a:t>
            </a:r>
            <a:endParaRPr lang="en-US" sz="3200" b="1" dirty="0">
              <a:latin typeface="+mn-lt"/>
            </a:endParaRPr>
          </a:p>
          <a:p>
            <a:pPr marL="342900" indent="-342900">
              <a:spcBef>
                <a:spcPct val="20000"/>
              </a:spcBef>
              <a:buFont typeface="Arial" charset="0"/>
              <a:buChar char="•"/>
              <a:defRPr/>
            </a:pPr>
            <a:endParaRPr lang="en-US" sz="3200" dirty="0">
              <a:solidFill>
                <a:schemeClr val="bg1"/>
              </a:solidFill>
              <a:latin typeface="+mn-lt"/>
            </a:endParaRPr>
          </a:p>
          <a:p>
            <a:pPr marL="342900" indent="-342900">
              <a:spcBef>
                <a:spcPct val="20000"/>
              </a:spcBef>
              <a:buFont typeface="Arial" charset="0"/>
              <a:buChar char="•"/>
              <a:defRPr/>
            </a:pPr>
            <a:endParaRPr lang="en-US" sz="3200" dirty="0">
              <a:solidFill>
                <a:schemeClr val="bg1"/>
              </a:solidFill>
              <a:latin typeface="+mn-lt"/>
            </a:endParaRPr>
          </a:p>
          <a:p>
            <a:pPr marL="342900" indent="-342900">
              <a:spcBef>
                <a:spcPct val="20000"/>
              </a:spcBef>
              <a:buFont typeface="Arial" charset="0"/>
              <a:buChar char="•"/>
              <a:defRPr/>
            </a:pPr>
            <a:endParaRPr lang="en-US" sz="3200" dirty="0">
              <a:solidFill>
                <a:schemeClr val="bg1"/>
              </a:solidFill>
              <a:latin typeface="+mn-lt"/>
            </a:endParaRPr>
          </a:p>
          <a:p>
            <a:pPr marL="342900" indent="-342900">
              <a:spcBef>
                <a:spcPct val="20000"/>
              </a:spcBef>
              <a:buFont typeface="Arial" charset="0"/>
              <a:buChar char="•"/>
              <a:defRPr/>
            </a:pPr>
            <a:endParaRPr lang="en-US" sz="2400" dirty="0">
              <a:solidFill>
                <a:schemeClr val="bg1"/>
              </a:solidFill>
              <a:latin typeface="+mn-lt"/>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2"/>
          <p:cNvSpPr>
            <a:spLocks noGrp="1"/>
          </p:cNvSpPr>
          <p:nvPr>
            <p:ph type="title"/>
          </p:nvPr>
        </p:nvSpPr>
        <p:spPr bwMode="auto">
          <a:xfrm>
            <a:off x="685800" y="228600"/>
            <a:ext cx="8458200" cy="885825"/>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Master</a:t>
            </a:r>
            <a:r>
              <a:rPr lang="en-US" dirty="0" smtClean="0">
                <a:solidFill>
                  <a:srgbClr val="C00000"/>
                </a:solidFill>
              </a:rPr>
              <a:t>cam</a:t>
            </a:r>
            <a:r>
              <a:rPr lang="en-US" b="1" dirty="0" smtClean="0"/>
              <a:t> Certification</a:t>
            </a:r>
          </a:p>
        </p:txBody>
      </p:sp>
      <p:pic>
        <p:nvPicPr>
          <p:cNvPr id="47107" name="Content Placeholder 3" descr="600-Certification-seal.gif"/>
          <p:cNvPicPr>
            <a:picLocks noGrp="1" noChangeAspect="1"/>
          </p:cNvPicPr>
          <p:nvPr>
            <p:ph idx="1"/>
          </p:nvPr>
        </p:nvPicPr>
        <p:blipFill>
          <a:blip r:embed="rId3" cstate="print"/>
          <a:srcRect/>
          <a:stretch>
            <a:fillRect/>
          </a:stretch>
        </p:blipFill>
        <p:spPr bwMode="auto">
          <a:xfrm>
            <a:off x="6324600" y="3763963"/>
            <a:ext cx="2971800" cy="2779712"/>
          </a:xfrm>
          <a:noFill/>
          <a:ln>
            <a:miter lim="800000"/>
            <a:headEnd/>
            <a:tailEnd/>
          </a:ln>
        </p:spPr>
      </p:pic>
      <p:sp>
        <p:nvSpPr>
          <p:cNvPr id="5" name="TextBox 4"/>
          <p:cNvSpPr txBox="1"/>
          <p:nvPr/>
        </p:nvSpPr>
        <p:spPr>
          <a:xfrm>
            <a:off x="762000" y="1143000"/>
            <a:ext cx="8229600" cy="4779963"/>
          </a:xfrm>
          <a:prstGeom prst="rect">
            <a:avLst/>
          </a:prstGeom>
          <a:noFill/>
        </p:spPr>
        <p:txBody>
          <a:bodyPr>
            <a:spAutoFit/>
          </a:bodyPr>
          <a:lstStyle/>
          <a:p>
            <a:pPr marL="342900" indent="-342900">
              <a:spcBef>
                <a:spcPct val="20000"/>
              </a:spcBef>
              <a:defRPr/>
            </a:pPr>
            <a:r>
              <a:rPr lang="en-US" sz="3200" dirty="0"/>
              <a:t>What is Mastercam Certification?</a:t>
            </a:r>
          </a:p>
          <a:p>
            <a:pPr marL="342900" indent="-342900">
              <a:spcBef>
                <a:spcPct val="20000"/>
              </a:spcBef>
              <a:buFont typeface="Arial" pitchFamily="34" charset="0"/>
              <a:buChar char="•"/>
              <a:defRPr/>
            </a:pPr>
            <a:r>
              <a:rPr lang="en-US" sz="3200" dirty="0"/>
              <a:t>Setting a measurable standard for Mastercam users</a:t>
            </a:r>
          </a:p>
          <a:p>
            <a:pPr marL="800100" lvl="1" indent="-342900">
              <a:spcBef>
                <a:spcPct val="20000"/>
              </a:spcBef>
              <a:buFont typeface="Arial" charset="0"/>
              <a:buChar char="•"/>
              <a:defRPr/>
            </a:pPr>
            <a:r>
              <a:rPr lang="en-US" sz="3200" dirty="0"/>
              <a:t>It is all about the </a:t>
            </a:r>
            <a:r>
              <a:rPr lang="en-US" sz="3200" b="1" dirty="0">
                <a:solidFill>
                  <a:srgbClr val="C00000"/>
                </a:solidFill>
              </a:rPr>
              <a:t>Tests</a:t>
            </a:r>
          </a:p>
          <a:p>
            <a:pPr marL="800100" lvl="1" indent="-342900">
              <a:spcBef>
                <a:spcPct val="20000"/>
              </a:spcBef>
              <a:buFont typeface="Arial" charset="0"/>
              <a:buChar char="•"/>
              <a:defRPr/>
            </a:pPr>
            <a:r>
              <a:rPr lang="en-US" sz="3200" dirty="0"/>
              <a:t>You are certified when you </a:t>
            </a:r>
          </a:p>
          <a:p>
            <a:pPr marL="800100" lvl="1" indent="-342900">
              <a:spcBef>
                <a:spcPct val="20000"/>
              </a:spcBef>
              <a:defRPr/>
            </a:pPr>
            <a:r>
              <a:rPr lang="en-US" sz="3200" dirty="0"/>
              <a:t>   pass the tests</a:t>
            </a:r>
          </a:p>
          <a:p>
            <a:pPr marL="800100" lvl="1" indent="-342900">
              <a:spcBef>
                <a:spcPts val="600"/>
              </a:spcBef>
              <a:buFont typeface="Arial" charset="0"/>
              <a:buChar char="•"/>
              <a:defRPr/>
            </a:pPr>
            <a:r>
              <a:rPr lang="en-US" sz="3200" dirty="0"/>
              <a:t>Your Mastercam </a:t>
            </a:r>
          </a:p>
          <a:p>
            <a:pPr marL="800100" lvl="1" indent="-342900">
              <a:spcBef>
                <a:spcPts val="0"/>
              </a:spcBef>
              <a:defRPr/>
            </a:pPr>
            <a:r>
              <a:rPr lang="en-US" sz="3200" dirty="0"/>
              <a:t>   competency is validated</a:t>
            </a:r>
          </a:p>
          <a:p>
            <a:pPr>
              <a:defRPr/>
            </a:pPr>
            <a:endParaRPr lang="en-US"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xfrm>
            <a:off x="685800" y="228600"/>
            <a:ext cx="8458200" cy="885825"/>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Levels of Certification</a:t>
            </a:r>
          </a:p>
        </p:txBody>
      </p:sp>
      <p:sp>
        <p:nvSpPr>
          <p:cNvPr id="6" name="Content Placeholder 4"/>
          <p:cNvSpPr txBox="1">
            <a:spLocks/>
          </p:cNvSpPr>
          <p:nvPr/>
        </p:nvSpPr>
        <p:spPr bwMode="auto">
          <a:xfrm>
            <a:off x="304800" y="1295400"/>
            <a:ext cx="8229600" cy="5410200"/>
          </a:xfrm>
          <a:prstGeom prst="rect">
            <a:avLst/>
          </a:prstGeom>
          <a:noFill/>
          <a:ln w="9525">
            <a:noFill/>
            <a:miter lim="800000"/>
            <a:headEnd/>
            <a:tailEnd/>
          </a:ln>
        </p:spPr>
        <p:txBody>
          <a:bodyPr/>
          <a:lstStyle/>
          <a:p>
            <a:pPr marL="800100" lvl="1" indent="-342900">
              <a:spcBef>
                <a:spcPct val="20000"/>
              </a:spcBef>
              <a:defRPr/>
            </a:pPr>
            <a:r>
              <a:rPr lang="en-US" sz="3200" b="1" dirty="0">
                <a:latin typeface="+mn-lt"/>
              </a:rPr>
              <a:t>Certificate of Completion </a:t>
            </a:r>
          </a:p>
          <a:p>
            <a:pPr marL="800100" lvl="1" indent="-342900">
              <a:spcBef>
                <a:spcPct val="20000"/>
              </a:spcBef>
              <a:defRPr/>
            </a:pPr>
            <a:r>
              <a:rPr lang="en-US" sz="3200" dirty="0">
                <a:latin typeface="+mn-lt"/>
              </a:rPr>
              <a:t>Score</a:t>
            </a:r>
            <a:r>
              <a:rPr lang="en-US" sz="3200" b="1" dirty="0">
                <a:latin typeface="+mn-lt"/>
              </a:rPr>
              <a:t> </a:t>
            </a:r>
            <a:r>
              <a:rPr lang="en-US" sz="3200" dirty="0">
                <a:latin typeface="+mn-lt"/>
              </a:rPr>
              <a:t>less than 80% on tests</a:t>
            </a:r>
          </a:p>
          <a:p>
            <a:pPr marL="800100" lvl="1" indent="-342900">
              <a:spcBef>
                <a:spcPts val="600"/>
              </a:spcBef>
              <a:spcAft>
                <a:spcPts val="600"/>
              </a:spcAft>
              <a:defRPr/>
            </a:pPr>
            <a:r>
              <a:rPr lang="en-US" sz="3200" b="1" dirty="0" smtClean="0">
                <a:latin typeface="+mn-lt"/>
              </a:rPr>
              <a:t>Associate </a:t>
            </a:r>
            <a:r>
              <a:rPr lang="en-US" sz="3200" b="1" dirty="0">
                <a:latin typeface="+mn-lt"/>
              </a:rPr>
              <a:t>Certification </a:t>
            </a:r>
          </a:p>
          <a:p>
            <a:pPr marL="800100" lvl="1" indent="-342900">
              <a:spcBef>
                <a:spcPts val="600"/>
              </a:spcBef>
              <a:spcAft>
                <a:spcPts val="600"/>
              </a:spcAft>
              <a:defRPr/>
            </a:pPr>
            <a:r>
              <a:rPr lang="en-US" sz="3200" dirty="0">
                <a:latin typeface="+mn-lt"/>
              </a:rPr>
              <a:t>80%or greater on the test</a:t>
            </a:r>
          </a:p>
          <a:p>
            <a:pPr marL="800100" lvl="1" indent="-342900">
              <a:spcBef>
                <a:spcPts val="600"/>
              </a:spcBef>
              <a:spcAft>
                <a:spcPts val="600"/>
              </a:spcAft>
              <a:defRPr/>
            </a:pPr>
            <a:r>
              <a:rPr lang="en-US" sz="3200" b="1" dirty="0">
                <a:latin typeface="+mn-lt"/>
              </a:rPr>
              <a:t>Academic Certification </a:t>
            </a:r>
          </a:p>
          <a:p>
            <a:pPr marL="800100" lvl="1" indent="-342900">
              <a:spcBef>
                <a:spcPts val="600"/>
              </a:spcBef>
              <a:spcAft>
                <a:spcPts val="600"/>
              </a:spcAft>
              <a:defRPr/>
            </a:pPr>
            <a:r>
              <a:rPr lang="en-US" sz="3200" dirty="0">
                <a:latin typeface="+mn-lt"/>
              </a:rPr>
              <a:t>80% or better on a </a:t>
            </a:r>
          </a:p>
          <a:p>
            <a:pPr marL="800100" lvl="1" indent="-342900">
              <a:spcBef>
                <a:spcPts val="600"/>
              </a:spcBef>
              <a:spcAft>
                <a:spcPts val="600"/>
              </a:spcAft>
              <a:defRPr/>
            </a:pPr>
            <a:r>
              <a:rPr lang="en-US" sz="3200" dirty="0">
                <a:latin typeface="+mn-lt"/>
              </a:rPr>
              <a:t>proctored test</a:t>
            </a:r>
          </a:p>
          <a:p>
            <a:pPr marL="342900" indent="-342900">
              <a:spcBef>
                <a:spcPct val="20000"/>
              </a:spcBef>
              <a:buFont typeface="Arial" charset="0"/>
              <a:buChar char="•"/>
              <a:defRPr/>
            </a:pPr>
            <a:endParaRPr lang="en-US" sz="2400" dirty="0">
              <a:solidFill>
                <a:schemeClr val="bg1"/>
              </a:solidFill>
              <a:latin typeface="+mn-lt"/>
            </a:endParaRPr>
          </a:p>
        </p:txBody>
      </p:sp>
      <p:pic>
        <p:nvPicPr>
          <p:cNvPr id="48132" name="Content Placeholder 3" descr="600-Certification-seal.gif"/>
          <p:cNvPicPr>
            <a:picLocks noChangeAspect="1"/>
          </p:cNvPicPr>
          <p:nvPr/>
        </p:nvPicPr>
        <p:blipFill>
          <a:blip r:embed="rId3" cstate="print"/>
          <a:srcRect/>
          <a:stretch>
            <a:fillRect/>
          </a:stretch>
        </p:blipFill>
        <p:spPr bwMode="auto">
          <a:xfrm>
            <a:off x="6553200" y="4572000"/>
            <a:ext cx="25908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sz="half" idx="2"/>
          </p:nvPr>
        </p:nvSpPr>
        <p:spPr bwMode="auto">
          <a:xfrm>
            <a:off x="1219200" y="1219200"/>
            <a:ext cx="7772400" cy="5410200"/>
          </a:xfrm>
          <a:noFill/>
          <a:ln>
            <a:miter lim="800000"/>
            <a:headEnd/>
            <a:tailEnd/>
          </a:ln>
        </p:spPr>
        <p:txBody>
          <a:bodyPr vert="horz" wrap="square" lIns="91440" tIns="45720" rIns="91440" bIns="45720" numCol="1" anchor="t" anchorCtr="0" compatLnSpc="1">
            <a:prstTxWarp prst="textNoShape">
              <a:avLst/>
            </a:prstTxWarp>
          </a:bodyPr>
          <a:lstStyle/>
          <a:p>
            <a:pPr marL="0" indent="0">
              <a:buFontTx/>
              <a:buNone/>
            </a:pPr>
            <a:r>
              <a:rPr lang="en-US" b="1" dirty="0" smtClean="0">
                <a:cs typeface="Times New Roman" pitchFamily="18" charset="0"/>
              </a:rPr>
              <a:t>   What does it do?</a:t>
            </a:r>
          </a:p>
          <a:p>
            <a:pPr marL="381000" lvl="1" indent="0" algn="r">
              <a:buFontTx/>
              <a:buNone/>
            </a:pPr>
            <a:r>
              <a:rPr lang="en-US" b="1" dirty="0" smtClean="0">
                <a:cs typeface="Times New Roman" pitchFamily="18" charset="0"/>
              </a:rPr>
              <a:t>Contour – Contour toolpath </a:t>
            </a:r>
            <a:r>
              <a:rPr lang="en-US" dirty="0" smtClean="0">
                <a:cs typeface="Times New Roman" pitchFamily="18" charset="0"/>
              </a:rPr>
              <a:t>				</a:t>
            </a:r>
          </a:p>
          <a:p>
            <a:pPr marL="381000" lvl="1" indent="0"/>
            <a:endParaRPr lang="en-US" dirty="0" smtClean="0">
              <a:cs typeface="Times New Roman" pitchFamily="18" charset="0"/>
            </a:endParaRPr>
          </a:p>
          <a:p>
            <a:pPr marL="381000" lvl="1" indent="0"/>
            <a:endParaRPr lang="en-US" dirty="0" smtClean="0">
              <a:cs typeface="Times New Roman" pitchFamily="18" charset="0"/>
            </a:endParaRPr>
          </a:p>
          <a:p>
            <a:pPr marL="381000" lvl="1" indent="0"/>
            <a:endParaRPr lang="en-US" dirty="0" smtClean="0">
              <a:cs typeface="Times New Roman" pitchFamily="18" charset="0"/>
            </a:endParaRPr>
          </a:p>
          <a:p>
            <a:pPr marL="381000" lvl="1" indent="0"/>
            <a:endParaRPr lang="en-US" dirty="0" smtClean="0">
              <a:cs typeface="Times New Roman" pitchFamily="18" charset="0"/>
            </a:endParaRPr>
          </a:p>
          <a:p>
            <a:pPr marL="0" indent="0">
              <a:buFontTx/>
              <a:buNone/>
            </a:pPr>
            <a:r>
              <a:rPr lang="en-US" dirty="0" smtClean="0">
                <a:cs typeface="Times New Roman" pitchFamily="18" charset="0"/>
              </a:rPr>
              <a:t>	       Centerline cutting</a:t>
            </a:r>
            <a:endParaRPr lang="en-US" dirty="0" smtClean="0">
              <a:solidFill>
                <a:srgbClr val="CC0000"/>
              </a:solidFill>
              <a:cs typeface="Times New Roman" pitchFamily="18" charset="0"/>
            </a:endParaRPr>
          </a:p>
        </p:txBody>
      </p:sp>
      <p:pic>
        <p:nvPicPr>
          <p:cNvPr id="6" name="Picture 5" descr="Countour solid.tif"/>
          <p:cNvPicPr>
            <a:picLocks noChangeAspect="1"/>
          </p:cNvPicPr>
          <p:nvPr/>
        </p:nvPicPr>
        <p:blipFill>
          <a:blip r:embed="rId3" cstate="print"/>
          <a:srcRect/>
          <a:stretch>
            <a:fillRect/>
          </a:stretch>
        </p:blipFill>
        <p:spPr bwMode="auto">
          <a:xfrm>
            <a:off x="1447800" y="2438400"/>
            <a:ext cx="7318375" cy="2286000"/>
          </a:xfrm>
          <a:prstGeom prst="rect">
            <a:avLst/>
          </a:prstGeom>
          <a:noFill/>
          <a:ln w="9525">
            <a:noFill/>
            <a:miter lim="800000"/>
            <a:headEnd/>
            <a:tailEnd/>
          </a:ln>
        </p:spPr>
      </p:pic>
      <p:sp>
        <p:nvSpPr>
          <p:cNvPr id="7" name="Rectangle 6"/>
          <p:cNvSpPr/>
          <p:nvPr/>
        </p:nvSpPr>
        <p:spPr>
          <a:xfrm>
            <a:off x="304800" y="152400"/>
            <a:ext cx="8610600"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effectLst>
                  <a:outerShdw blurRad="50800" dist="39000" dir="5460000" algn="tl">
                    <a:srgbClr val="000000">
                      <a:alpha val="38000"/>
                    </a:srgbClr>
                  </a:outerShdw>
                </a:effectLst>
              </a:rPr>
              <a:t>Quick</a:t>
            </a:r>
            <a:r>
              <a:rPr lang="en-US" sz="5400" b="1" dirty="0">
                <a:ln w="11430"/>
                <a:solidFill>
                  <a:srgbClr val="C00000"/>
                </a:solidFill>
                <a:effectLst>
                  <a:outerShdw blurRad="50800" dist="39000" dir="5460000" algn="tl">
                    <a:srgbClr val="000000">
                      <a:alpha val="38000"/>
                    </a:srgbClr>
                  </a:outerShdw>
                </a:effectLst>
              </a:rPr>
              <a:t>Part</a:t>
            </a:r>
            <a:r>
              <a:rPr lang="en-US" sz="5400" b="1" dirty="0">
                <a:ln w="11430"/>
                <a:effectLst>
                  <a:outerShdw blurRad="50800" dist="39000" dir="5460000" algn="tl">
                    <a:srgbClr val="000000">
                      <a:alpha val="38000"/>
                    </a:srgbClr>
                  </a:outerShdw>
                </a:effectLst>
              </a:rPr>
              <a:t>-X</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a:ln w="11430"/>
                <a:solidFill>
                  <a:srgbClr val="C00000"/>
                </a:solidFill>
                <a:effectLst>
                  <a:outerShdw blurRad="50800" dist="39000" dir="5460000" algn="tl">
                    <a:srgbClr val="000000">
                      <a:alpha val="38000"/>
                    </a:srgbClr>
                  </a:outerShdw>
                </a:effectLst>
              </a:rPr>
              <a:t>Contour</a:t>
            </a:r>
          </a:p>
        </p:txBody>
      </p:sp>
      <p:sp>
        <p:nvSpPr>
          <p:cNvPr id="5" name="TextBox 4"/>
          <p:cNvSpPr txBox="1"/>
          <p:nvPr/>
        </p:nvSpPr>
        <p:spPr>
          <a:xfrm>
            <a:off x="5943600" y="6019800"/>
            <a:ext cx="2438400"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dirty="0" smtClean="0">
                <a:solidFill>
                  <a:schemeClr val="accent2">
                    <a:lumMod val="75000"/>
                  </a:schemeClr>
                </a:solidFill>
              </a:rPr>
              <a:t>Contour Path </a:t>
            </a:r>
            <a:r>
              <a:rPr lang="en-US" dirty="0" smtClean="0">
                <a:solidFill>
                  <a:schemeClr val="accent2">
                    <a:lumMod val="75000"/>
                  </a:schemeClr>
                </a:solidFill>
                <a:hlinkClick r:id="rId4" action="ppaction://hlinkfile"/>
              </a:rPr>
              <a:t>Movie</a:t>
            </a:r>
            <a:endParaRPr lang="en-US" dirty="0">
              <a:solidFill>
                <a:schemeClr val="accent2">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 calcmode="lin" valueType="num">
                                      <p:cBhvr additive="base">
                                        <p:cTn id="7" dur="500" fill="hold"/>
                                        <p:tgtEl>
                                          <p:spTgt spid="307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075">
                                            <p:txEl>
                                              <p:pRg st="6" end="6"/>
                                            </p:txEl>
                                          </p:spTgt>
                                        </p:tgtEl>
                                        <p:attrNameLst>
                                          <p:attrName>style.visibility</p:attrName>
                                        </p:attrNameLst>
                                      </p:cBhvr>
                                      <p:to>
                                        <p:strVal val="visible"/>
                                      </p:to>
                                    </p:set>
                                    <p:anim calcmode="lin" valueType="num">
                                      <p:cBhvr additive="base">
                                        <p:cTn id="13" dur="500" fill="hold"/>
                                        <p:tgtEl>
                                          <p:spTgt spid="3075">
                                            <p:txEl>
                                              <p:pRg st="6" end="6"/>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heckerboard(across)">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xfrm>
            <a:off x="685800" y="228600"/>
            <a:ext cx="8458200" cy="885825"/>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Academic and Professional Level</a:t>
            </a:r>
          </a:p>
        </p:txBody>
      </p:sp>
      <p:sp>
        <p:nvSpPr>
          <p:cNvPr id="6" name="Content Placeholder 4"/>
          <p:cNvSpPr txBox="1">
            <a:spLocks/>
          </p:cNvSpPr>
          <p:nvPr/>
        </p:nvSpPr>
        <p:spPr bwMode="auto">
          <a:xfrm>
            <a:off x="304800" y="914400"/>
            <a:ext cx="8229600" cy="5791200"/>
          </a:xfrm>
          <a:prstGeom prst="rect">
            <a:avLst/>
          </a:prstGeom>
          <a:noFill/>
          <a:ln w="9525">
            <a:noFill/>
            <a:miter lim="800000"/>
            <a:headEnd/>
            <a:tailEnd/>
          </a:ln>
        </p:spPr>
        <p:txBody>
          <a:bodyPr/>
          <a:lstStyle/>
          <a:p>
            <a:pPr marL="800100" lvl="1" indent="-342900">
              <a:spcBef>
                <a:spcPct val="20000"/>
              </a:spcBef>
              <a:defRPr/>
            </a:pPr>
            <a:endParaRPr lang="en-US" sz="3200" dirty="0">
              <a:latin typeface="+mn-lt"/>
            </a:endParaRPr>
          </a:p>
          <a:p>
            <a:pPr marL="800100" lvl="1" indent="-342900">
              <a:spcBef>
                <a:spcPct val="20000"/>
              </a:spcBef>
              <a:defRPr/>
            </a:pPr>
            <a:r>
              <a:rPr lang="en-US" sz="3200" dirty="0">
                <a:latin typeface="+mn-lt"/>
              </a:rPr>
              <a:t>The Practical Timed Test </a:t>
            </a:r>
          </a:p>
          <a:p>
            <a:pPr marL="800100" lvl="1" indent="-342900">
              <a:spcBef>
                <a:spcPts val="600"/>
              </a:spcBef>
              <a:spcAft>
                <a:spcPts val="600"/>
              </a:spcAft>
              <a:buFont typeface="Arial" pitchFamily="34" charset="0"/>
              <a:buChar char="•"/>
              <a:defRPr/>
            </a:pPr>
            <a:r>
              <a:rPr lang="en-US" sz="3200" dirty="0">
                <a:solidFill>
                  <a:srgbClr val="C00000"/>
                </a:solidFill>
                <a:latin typeface="+mn-lt"/>
              </a:rPr>
              <a:t>Doesn’t require machining</a:t>
            </a:r>
          </a:p>
          <a:p>
            <a:pPr marL="800100" lvl="1" indent="-342900">
              <a:spcBef>
                <a:spcPts val="600"/>
              </a:spcBef>
              <a:spcAft>
                <a:spcPts val="600"/>
              </a:spcAft>
              <a:buFont typeface="Arial" pitchFamily="34" charset="0"/>
              <a:buChar char="•"/>
              <a:defRPr/>
            </a:pPr>
            <a:r>
              <a:rPr lang="en-US" sz="3200" dirty="0">
                <a:latin typeface="+mn-lt"/>
              </a:rPr>
              <a:t>Based on board selected national  competencies.</a:t>
            </a:r>
          </a:p>
          <a:p>
            <a:pPr marL="800100" lvl="1" indent="-342900">
              <a:spcBef>
                <a:spcPts val="600"/>
              </a:spcBef>
              <a:spcAft>
                <a:spcPts val="600"/>
              </a:spcAft>
              <a:buFont typeface="Arial" pitchFamily="34" charset="0"/>
              <a:buChar char="•"/>
              <a:defRPr/>
            </a:pPr>
            <a:r>
              <a:rPr lang="en-US" sz="3200" dirty="0">
                <a:latin typeface="+mn-lt"/>
              </a:rPr>
              <a:t>Covers CAD design and CNC </a:t>
            </a:r>
          </a:p>
          <a:p>
            <a:pPr marL="800100" lvl="1" indent="-342900">
              <a:spcBef>
                <a:spcPts val="600"/>
              </a:spcBef>
              <a:spcAft>
                <a:spcPts val="600"/>
              </a:spcAft>
              <a:defRPr/>
            </a:pPr>
            <a:r>
              <a:rPr lang="en-US" sz="3200" dirty="0">
                <a:latin typeface="+mn-lt"/>
              </a:rPr>
              <a:t>	toolpath competencies</a:t>
            </a:r>
          </a:p>
          <a:p>
            <a:pPr marL="800100" lvl="1" indent="-342900">
              <a:spcBef>
                <a:spcPts val="600"/>
              </a:spcBef>
              <a:spcAft>
                <a:spcPts val="600"/>
              </a:spcAft>
              <a:buFont typeface="Arial" pitchFamily="34" charset="0"/>
              <a:buChar char="•"/>
              <a:defRPr/>
            </a:pPr>
            <a:r>
              <a:rPr lang="en-US" sz="3200" dirty="0">
                <a:latin typeface="+mn-lt"/>
              </a:rPr>
              <a:t>Graded by a Mastercam </a:t>
            </a:r>
          </a:p>
          <a:p>
            <a:pPr marL="800100" lvl="1" indent="-342900">
              <a:spcBef>
                <a:spcPts val="600"/>
              </a:spcBef>
              <a:spcAft>
                <a:spcPts val="600"/>
              </a:spcAft>
              <a:defRPr/>
            </a:pPr>
            <a:r>
              <a:rPr lang="en-US" sz="3200" dirty="0">
                <a:latin typeface="+mn-lt"/>
              </a:rPr>
              <a:t>   Certified instructor</a:t>
            </a:r>
          </a:p>
          <a:p>
            <a:pPr marL="800100" lvl="1" indent="-342900">
              <a:spcBef>
                <a:spcPts val="600"/>
              </a:spcBef>
              <a:spcAft>
                <a:spcPts val="600"/>
              </a:spcAft>
              <a:defRPr/>
            </a:pPr>
            <a:endParaRPr lang="en-US" sz="3200" dirty="0">
              <a:latin typeface="+mn-lt"/>
            </a:endParaRPr>
          </a:p>
          <a:p>
            <a:pPr marL="342900" indent="-342900">
              <a:spcBef>
                <a:spcPct val="20000"/>
              </a:spcBef>
              <a:buFont typeface="Arial" charset="0"/>
              <a:buChar char="•"/>
              <a:defRPr/>
            </a:pPr>
            <a:endParaRPr lang="en-US" sz="2400" dirty="0">
              <a:solidFill>
                <a:schemeClr val="bg1"/>
              </a:solidFill>
              <a:latin typeface="+mn-lt"/>
            </a:endParaRPr>
          </a:p>
        </p:txBody>
      </p:sp>
      <p:pic>
        <p:nvPicPr>
          <p:cNvPr id="49156" name="Content Placeholder 3" descr="600-Certification-seal.gif"/>
          <p:cNvPicPr>
            <a:picLocks noChangeAspect="1"/>
          </p:cNvPicPr>
          <p:nvPr/>
        </p:nvPicPr>
        <p:blipFill>
          <a:blip r:embed="rId3" cstate="print"/>
          <a:srcRect/>
          <a:stretch>
            <a:fillRect/>
          </a:stretch>
        </p:blipFill>
        <p:spPr bwMode="auto">
          <a:xfrm>
            <a:off x="6553200" y="4572000"/>
            <a:ext cx="25908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bwMode="auto">
          <a:xfrm>
            <a:off x="685800" y="0"/>
            <a:ext cx="8229600" cy="1143000"/>
          </a:xfrm>
          <a:prstGeom prst="rect">
            <a:avLst/>
          </a:prstGeom>
          <a:noFill/>
          <a:ln>
            <a:miter lim="800000"/>
            <a:headEnd/>
            <a:tailEnd/>
          </a:ln>
        </p:spPr>
        <p:txBody>
          <a:bodyPr/>
          <a:lstStyle/>
          <a:p>
            <a:r>
              <a:rPr lang="en-US" b="0" dirty="0" smtClean="0"/>
              <a:t>Dimensioned Print</a:t>
            </a:r>
            <a:r>
              <a:rPr lang="en-US" sz="3200" dirty="0" smtClean="0"/>
              <a:t/>
            </a:r>
            <a:br>
              <a:rPr lang="en-US" sz="3200" dirty="0" smtClean="0"/>
            </a:br>
            <a:endParaRPr lang="en-US" sz="3200" dirty="0" smtClean="0"/>
          </a:p>
        </p:txBody>
      </p:sp>
      <p:pic>
        <p:nvPicPr>
          <p:cNvPr id="50179" name="Content Placeholder 5" descr="CertPrint1.png"/>
          <p:cNvPicPr>
            <a:picLocks noGrp="1" noChangeAspect="1"/>
          </p:cNvPicPr>
          <p:nvPr>
            <p:ph idx="4294967295"/>
          </p:nvPr>
        </p:nvPicPr>
        <p:blipFill>
          <a:blip r:embed="rId3" cstate="print"/>
          <a:srcRect/>
          <a:stretch>
            <a:fillRect/>
          </a:stretch>
        </p:blipFill>
        <p:spPr bwMode="auto">
          <a:xfrm>
            <a:off x="1143000" y="2438400"/>
            <a:ext cx="5410200" cy="4206541"/>
          </a:xfrm>
          <a:prstGeom prst="rect">
            <a:avLst/>
          </a:prstGeom>
          <a:noFill/>
          <a:ln>
            <a:miter lim="800000"/>
            <a:headEnd/>
            <a:tailEnd/>
          </a:ln>
        </p:spPr>
      </p:pic>
      <p:pic>
        <p:nvPicPr>
          <p:cNvPr id="50180" name="Content Placeholder 3" descr="600-Certification-seal.gif"/>
          <p:cNvPicPr>
            <a:picLocks noChangeAspect="1"/>
          </p:cNvPicPr>
          <p:nvPr/>
        </p:nvPicPr>
        <p:blipFill>
          <a:blip r:embed="rId4" cstate="print"/>
          <a:srcRect/>
          <a:stretch>
            <a:fillRect/>
          </a:stretch>
        </p:blipFill>
        <p:spPr bwMode="auto">
          <a:xfrm>
            <a:off x="6923088" y="5105400"/>
            <a:ext cx="1992312" cy="1524000"/>
          </a:xfrm>
          <a:prstGeom prst="rect">
            <a:avLst/>
          </a:prstGeom>
          <a:noFill/>
          <a:ln w="9525">
            <a:noFill/>
            <a:miter lim="800000"/>
            <a:headEnd/>
            <a:tailEnd/>
          </a:ln>
        </p:spPr>
      </p:pic>
      <p:sp>
        <p:nvSpPr>
          <p:cNvPr id="5" name="Content Placeholder 4"/>
          <p:cNvSpPr txBox="1">
            <a:spLocks/>
          </p:cNvSpPr>
          <p:nvPr/>
        </p:nvSpPr>
        <p:spPr bwMode="auto">
          <a:xfrm>
            <a:off x="457200" y="1219200"/>
            <a:ext cx="7391400" cy="1143000"/>
          </a:xfrm>
          <a:prstGeom prst="rect">
            <a:avLst/>
          </a:prstGeom>
          <a:noFill/>
          <a:ln w="9525">
            <a:noFill/>
            <a:miter lim="800000"/>
            <a:headEnd/>
            <a:tailEnd/>
          </a:ln>
        </p:spPr>
        <p:txBody>
          <a:bodyPr/>
          <a:lstStyle/>
          <a:p>
            <a:pPr marL="800100" lvl="1" indent="-342900">
              <a:spcBef>
                <a:spcPct val="20000"/>
              </a:spcBef>
              <a:defRPr/>
            </a:pPr>
            <a:r>
              <a:rPr lang="en-US" sz="3200" dirty="0">
                <a:latin typeface="+mn-lt"/>
              </a:rPr>
              <a:t>Start with a print, student then</a:t>
            </a:r>
          </a:p>
          <a:p>
            <a:pPr marL="800100" lvl="1" indent="-342900">
              <a:spcBef>
                <a:spcPct val="20000"/>
              </a:spcBef>
              <a:defRPr/>
            </a:pPr>
            <a:r>
              <a:rPr lang="en-US" sz="3200" dirty="0">
                <a:latin typeface="+mn-lt"/>
              </a:rPr>
              <a:t>designs and toolpaths the part. </a:t>
            </a:r>
          </a:p>
          <a:p>
            <a:pPr marL="342900" indent="-342900">
              <a:spcBef>
                <a:spcPct val="20000"/>
              </a:spcBef>
              <a:buFont typeface="Arial" charset="0"/>
              <a:buChar char="•"/>
              <a:defRPr/>
            </a:pPr>
            <a:endParaRPr lang="en-US" sz="2400" dirty="0">
              <a:solidFill>
                <a:schemeClr val="bg1"/>
              </a:solidFill>
              <a:latin typeface="+mn-lt"/>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1295400"/>
            <a:ext cx="7696200" cy="990600"/>
          </a:xfrm>
          <a:prstGeom prst="rect">
            <a:avLst/>
          </a:prstGeom>
        </p:spPr>
        <p:txBody>
          <a:bodyPr/>
          <a:lstStyle/>
          <a:p>
            <a:pPr fontAlgn="auto">
              <a:spcAft>
                <a:spcPts val="0"/>
              </a:spcAft>
              <a:defRPr/>
            </a:pPr>
            <a:r>
              <a:rPr lang="en-US" sz="2800" b="0" dirty="0" smtClean="0">
                <a:latin typeface="+mn-lt"/>
              </a:rPr>
              <a:t>Test includes:</a:t>
            </a:r>
            <a:br>
              <a:rPr lang="en-US" sz="2800" b="0" dirty="0" smtClean="0">
                <a:latin typeface="+mn-lt"/>
              </a:rPr>
            </a:br>
            <a:r>
              <a:rPr lang="en-US" sz="2800" b="0" dirty="0" smtClean="0">
                <a:latin typeface="+mn-lt"/>
              </a:rPr>
              <a:t>Multiple Setups (WCS), Tools, toolpaths and more.</a:t>
            </a:r>
            <a:r>
              <a:rPr lang="en-US" sz="3200" dirty="0">
                <a:latin typeface="+mn-lt"/>
              </a:rPr>
              <a:t/>
            </a:r>
            <a:br>
              <a:rPr lang="en-US" sz="3200" dirty="0">
                <a:latin typeface="+mn-lt"/>
              </a:rPr>
            </a:br>
            <a:endParaRPr lang="en-US" sz="3200" dirty="0">
              <a:latin typeface="+mn-lt"/>
            </a:endParaRPr>
          </a:p>
        </p:txBody>
      </p:sp>
      <p:pic>
        <p:nvPicPr>
          <p:cNvPr id="51203" name="Content Placeholder 4" descr="CertPrint2.png"/>
          <p:cNvPicPr>
            <a:picLocks noGrp="1" noChangeAspect="1"/>
          </p:cNvPicPr>
          <p:nvPr>
            <p:ph idx="4294967295"/>
          </p:nvPr>
        </p:nvPicPr>
        <p:blipFill>
          <a:blip r:embed="rId3" cstate="print"/>
          <a:srcRect/>
          <a:stretch>
            <a:fillRect/>
          </a:stretch>
        </p:blipFill>
        <p:spPr bwMode="auto">
          <a:xfrm>
            <a:off x="838200" y="2743200"/>
            <a:ext cx="5603875" cy="3962400"/>
          </a:xfrm>
          <a:prstGeom prst="rect">
            <a:avLst/>
          </a:prstGeom>
          <a:noFill/>
          <a:ln>
            <a:miter lim="800000"/>
            <a:headEnd/>
            <a:tailEnd/>
          </a:ln>
        </p:spPr>
      </p:pic>
      <p:pic>
        <p:nvPicPr>
          <p:cNvPr id="51204" name="Content Placeholder 3" descr="600-Certification-seal.gif"/>
          <p:cNvPicPr>
            <a:picLocks noChangeAspect="1"/>
          </p:cNvPicPr>
          <p:nvPr/>
        </p:nvPicPr>
        <p:blipFill>
          <a:blip r:embed="rId4" cstate="print"/>
          <a:srcRect/>
          <a:stretch>
            <a:fillRect/>
          </a:stretch>
        </p:blipFill>
        <p:spPr bwMode="auto">
          <a:xfrm>
            <a:off x="6851650" y="4800600"/>
            <a:ext cx="2292350" cy="1752600"/>
          </a:xfrm>
          <a:prstGeom prst="rect">
            <a:avLst/>
          </a:prstGeom>
          <a:noFill/>
          <a:ln w="9525">
            <a:noFill/>
            <a:miter lim="800000"/>
            <a:headEnd/>
            <a:tailEnd/>
          </a:ln>
        </p:spPr>
      </p:pic>
      <p:sp>
        <p:nvSpPr>
          <p:cNvPr id="5" name="Title 1"/>
          <p:cNvSpPr txBox="1">
            <a:spLocks/>
          </p:cNvSpPr>
          <p:nvPr/>
        </p:nvSpPr>
        <p:spPr bwMode="auto">
          <a:xfrm>
            <a:off x="685800" y="533400"/>
            <a:ext cx="8229600" cy="685800"/>
          </a:xfrm>
          <a:prstGeom prst="rect">
            <a:avLst/>
          </a:prstGeom>
          <a:noFill/>
          <a:ln w="9525">
            <a:noFill/>
            <a:miter lim="800000"/>
            <a:headEnd/>
            <a:tailEnd/>
          </a:ln>
        </p:spPr>
        <p:txBody>
          <a:bodyPr anchor="ctr"/>
          <a:lstStyle/>
          <a:p>
            <a:pPr eaLnBrk="0" hangingPunct="0">
              <a:defRPr/>
            </a:pPr>
            <a:r>
              <a:rPr lang="en-US" sz="4400" kern="0" dirty="0">
                <a:solidFill>
                  <a:schemeClr val="tx2"/>
                </a:solidFill>
                <a:latin typeface="+mj-lt"/>
                <a:ea typeface="+mj-ea"/>
                <a:cs typeface="+mj-cs"/>
              </a:rPr>
              <a:t>Dimensioned Print</a:t>
            </a:r>
            <a:r>
              <a:rPr lang="en-US" sz="3200" b="1" kern="0" dirty="0">
                <a:solidFill>
                  <a:schemeClr val="tx2"/>
                </a:solidFill>
                <a:latin typeface="+mj-lt"/>
                <a:ea typeface="+mj-ea"/>
                <a:cs typeface="+mj-cs"/>
              </a:rPr>
              <a:t/>
            </a:r>
            <a:br>
              <a:rPr lang="en-US" sz="3200" b="1" kern="0" dirty="0">
                <a:solidFill>
                  <a:schemeClr val="tx2"/>
                </a:solidFill>
                <a:latin typeface="+mj-lt"/>
                <a:ea typeface="+mj-ea"/>
                <a:cs typeface="+mj-cs"/>
              </a:rPr>
            </a:br>
            <a:endParaRPr lang="en-US" sz="3200" b="1" kern="0" dirty="0">
              <a:solidFill>
                <a:schemeClr val="tx2"/>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cstate="print"/>
          <a:srcRect/>
          <a:stretch>
            <a:fillRect/>
          </a:stretch>
        </p:blipFill>
        <p:spPr bwMode="auto">
          <a:xfrm>
            <a:off x="1219200" y="2347913"/>
            <a:ext cx="5715000" cy="4352925"/>
          </a:xfrm>
          <a:prstGeom prst="rect">
            <a:avLst/>
          </a:prstGeom>
          <a:noFill/>
          <a:ln w="9525">
            <a:noFill/>
            <a:miter lim="800000"/>
            <a:headEnd/>
            <a:tailEnd/>
          </a:ln>
        </p:spPr>
      </p:pic>
      <p:sp>
        <p:nvSpPr>
          <p:cNvPr id="52227" name="Title 2"/>
          <p:cNvSpPr>
            <a:spLocks noGrp="1"/>
          </p:cNvSpPr>
          <p:nvPr>
            <p:ph type="title" idx="4294967295"/>
          </p:nvPr>
        </p:nvSpPr>
        <p:spPr bwMode="auto">
          <a:xfrm>
            <a:off x="609600" y="228600"/>
            <a:ext cx="8229600" cy="1143000"/>
          </a:xfrm>
          <a:prstGeom prst="rect">
            <a:avLst/>
          </a:prstGeom>
          <a:noFill/>
          <a:ln>
            <a:miter lim="800000"/>
            <a:headEnd/>
            <a:tailEnd/>
          </a:ln>
        </p:spPr>
        <p:txBody>
          <a:bodyPr/>
          <a:lstStyle/>
          <a:p>
            <a:r>
              <a:rPr lang="en-US" b="0" dirty="0" smtClean="0"/>
              <a:t>Instructor Responsibility</a:t>
            </a:r>
          </a:p>
        </p:txBody>
      </p:sp>
      <p:pic>
        <p:nvPicPr>
          <p:cNvPr id="52228" name="Content Placeholder 3" descr="600-Certification-seal.gif"/>
          <p:cNvPicPr>
            <a:picLocks noChangeAspect="1"/>
          </p:cNvPicPr>
          <p:nvPr/>
        </p:nvPicPr>
        <p:blipFill>
          <a:blip r:embed="rId4" cstate="print"/>
          <a:srcRect/>
          <a:stretch>
            <a:fillRect/>
          </a:stretch>
        </p:blipFill>
        <p:spPr bwMode="auto">
          <a:xfrm>
            <a:off x="6923088" y="5105400"/>
            <a:ext cx="1992312" cy="1524000"/>
          </a:xfrm>
          <a:prstGeom prst="rect">
            <a:avLst/>
          </a:prstGeom>
          <a:noFill/>
          <a:ln w="9525">
            <a:noFill/>
            <a:miter lim="800000"/>
            <a:headEnd/>
            <a:tailEnd/>
          </a:ln>
        </p:spPr>
      </p:pic>
      <p:sp>
        <p:nvSpPr>
          <p:cNvPr id="5" name="Content Placeholder 4"/>
          <p:cNvSpPr txBox="1">
            <a:spLocks/>
          </p:cNvSpPr>
          <p:nvPr/>
        </p:nvSpPr>
        <p:spPr bwMode="auto">
          <a:xfrm>
            <a:off x="685800" y="1066800"/>
            <a:ext cx="7848600" cy="1143000"/>
          </a:xfrm>
          <a:prstGeom prst="rect">
            <a:avLst/>
          </a:prstGeom>
          <a:noFill/>
          <a:ln w="9525">
            <a:noFill/>
            <a:miter lim="800000"/>
            <a:headEnd/>
            <a:tailEnd/>
          </a:ln>
        </p:spPr>
        <p:txBody>
          <a:bodyPr/>
          <a:lstStyle/>
          <a:p>
            <a:pPr marL="800100" lvl="1" indent="-342900">
              <a:spcBef>
                <a:spcPct val="20000"/>
              </a:spcBef>
              <a:defRPr/>
            </a:pPr>
            <a:r>
              <a:rPr lang="en-US" sz="3200" dirty="0">
                <a:latin typeface="+mn-lt"/>
              </a:rPr>
              <a:t>Instructor and school certify the</a:t>
            </a:r>
          </a:p>
          <a:p>
            <a:pPr marL="800100" lvl="1" indent="-342900">
              <a:spcBef>
                <a:spcPct val="20000"/>
              </a:spcBef>
              <a:defRPr/>
            </a:pPr>
            <a:r>
              <a:rPr lang="en-US" sz="3200" dirty="0">
                <a:latin typeface="+mn-lt"/>
              </a:rPr>
              <a:t>students abilities. </a:t>
            </a:r>
          </a:p>
          <a:p>
            <a:pPr marL="342900" indent="-342900">
              <a:spcBef>
                <a:spcPct val="20000"/>
              </a:spcBef>
              <a:buFont typeface="Arial" charset="0"/>
              <a:buChar char="•"/>
              <a:defRPr/>
            </a:pPr>
            <a:endParaRPr lang="en-US" sz="2400" dirty="0">
              <a:solidFill>
                <a:schemeClr val="bg1"/>
              </a:solidFill>
              <a:latin typeface="+mn-l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X3CPgmM.png"/>
          <p:cNvPicPr>
            <a:picLocks noChangeAspect="1"/>
          </p:cNvPicPr>
          <p:nvPr/>
        </p:nvPicPr>
        <p:blipFill>
          <a:blip r:embed="rId3" cstate="print"/>
          <a:srcRect/>
          <a:stretch>
            <a:fillRect/>
          </a:stretch>
        </p:blipFill>
        <p:spPr bwMode="auto">
          <a:xfrm>
            <a:off x="990600" y="1066800"/>
            <a:ext cx="7086600" cy="5476875"/>
          </a:xfrm>
          <a:prstGeom prst="rect">
            <a:avLst/>
          </a:prstGeom>
          <a:noFill/>
          <a:ln w="9525">
            <a:noFill/>
            <a:miter lim="800000"/>
            <a:headEnd/>
            <a:tailEnd/>
          </a:ln>
        </p:spPr>
      </p:pic>
      <p:sp>
        <p:nvSpPr>
          <p:cNvPr id="53251" name="Title 2"/>
          <p:cNvSpPr>
            <a:spLocks noGrp="1"/>
          </p:cNvSpPr>
          <p:nvPr>
            <p:ph type="title" idx="4294967295"/>
          </p:nvPr>
        </p:nvSpPr>
        <p:spPr bwMode="auto">
          <a:xfrm>
            <a:off x="685800" y="0"/>
            <a:ext cx="8229600" cy="1143000"/>
          </a:xfrm>
          <a:prstGeom prst="rect">
            <a:avLst/>
          </a:prstGeom>
          <a:noFill/>
          <a:ln>
            <a:miter lim="800000"/>
            <a:headEnd/>
            <a:tailEnd/>
          </a:ln>
        </p:spPr>
        <p:txBody>
          <a:bodyPr/>
          <a:lstStyle/>
          <a:p>
            <a:r>
              <a:rPr lang="en-US" sz="3600" b="0" dirty="0" smtClean="0"/>
              <a:t>Student Certification Certificate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a:xfrm>
            <a:off x="685800" y="228600"/>
            <a:ext cx="8458200" cy="885825"/>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Instructor Certification</a:t>
            </a:r>
          </a:p>
        </p:txBody>
      </p:sp>
      <p:sp>
        <p:nvSpPr>
          <p:cNvPr id="54275"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dirty="0" smtClean="0">
                <a:solidFill>
                  <a:srgbClr val="C00000"/>
                </a:solidFill>
              </a:rPr>
              <a:t>Instructor Certification Course $375</a:t>
            </a:r>
          </a:p>
          <a:p>
            <a:pPr>
              <a:buFontTx/>
              <a:buNone/>
            </a:pPr>
            <a:r>
              <a:rPr lang="en-US" dirty="0" smtClean="0"/>
              <a:t>	Basic Design/Toolpath Course</a:t>
            </a:r>
          </a:p>
          <a:p>
            <a:pPr>
              <a:buFontTx/>
              <a:buNone/>
            </a:pPr>
            <a:r>
              <a:rPr lang="en-US" dirty="0" smtClean="0"/>
              <a:t>	How to grade the test</a:t>
            </a:r>
          </a:p>
          <a:p>
            <a:pPr>
              <a:buFontTx/>
              <a:buNone/>
            </a:pPr>
            <a:r>
              <a:rPr lang="en-US" dirty="0" smtClean="0">
                <a:solidFill>
                  <a:srgbClr val="C00000"/>
                </a:solidFill>
              </a:rPr>
              <a:t>Certify by: </a:t>
            </a:r>
          </a:p>
          <a:p>
            <a:pPr>
              <a:buFontTx/>
              <a:buNone/>
            </a:pPr>
            <a:r>
              <a:rPr lang="en-US" dirty="0" smtClean="0"/>
              <a:t>	Designing and Toolpathing the final part, </a:t>
            </a:r>
            <a:r>
              <a:rPr lang="en-US" sz="2400" dirty="0" smtClean="0"/>
              <a:t>(no time limit for instructors).</a:t>
            </a:r>
          </a:p>
          <a:p>
            <a:pPr>
              <a:buFontTx/>
              <a:buNone/>
            </a:pPr>
            <a:endParaRPr lang="en-US" dirty="0" smtClean="0"/>
          </a:p>
          <a:p>
            <a:pPr>
              <a:buFontTx/>
              <a:buNone/>
            </a:pPr>
            <a:r>
              <a:rPr lang="en-US" dirty="0" smtClean="0"/>
              <a:t>Contact: Iven.May@Mastercam.com</a:t>
            </a:r>
          </a:p>
          <a:p>
            <a:pPr algn="ctr">
              <a:buFontTx/>
              <a:buNone/>
            </a:pPr>
            <a:endParaRPr lang="en-US" dirty="0" smtClean="0"/>
          </a:p>
          <a:p>
            <a:pPr algn="ctr">
              <a:buFontTx/>
              <a:buNone/>
            </a:pPr>
            <a:endParaRPr 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bwMode="auto">
          <a:xfrm>
            <a:off x="685800" y="228600"/>
            <a:ext cx="8458200" cy="885825"/>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Questions?</a:t>
            </a:r>
            <a:br>
              <a:rPr lang="en-US" dirty="0" smtClean="0"/>
            </a:br>
            <a:endParaRPr lang="en-US" dirty="0" smtClean="0"/>
          </a:p>
        </p:txBody>
      </p:sp>
      <p:sp>
        <p:nvSpPr>
          <p:cNvPr id="55299"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Tx/>
              <a:buNone/>
            </a:pPr>
            <a:endParaRPr lang="en-US" dirty="0" smtClean="0"/>
          </a:p>
          <a:p>
            <a:pPr algn="ctr">
              <a:buFontTx/>
              <a:buNone/>
            </a:pPr>
            <a:endParaRPr lang="en-US" dirty="0" smtClean="0"/>
          </a:p>
          <a:p>
            <a:pPr algn="ctr">
              <a:buFontTx/>
              <a:buNone/>
            </a:pPr>
            <a:r>
              <a:rPr lang="en-US" dirty="0" smtClean="0"/>
              <a:t>Thank you!</a:t>
            </a:r>
          </a:p>
          <a:p>
            <a:pPr algn="ctr">
              <a:buFontTx/>
              <a:buNone/>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sz="half" idx="2"/>
          </p:nvPr>
        </p:nvSpPr>
        <p:spPr bwMode="auto">
          <a:xfrm>
            <a:off x="1219200" y="1219200"/>
            <a:ext cx="7772400" cy="5410200"/>
          </a:xfrm>
          <a:noFill/>
          <a:ln>
            <a:miter lim="800000"/>
            <a:headEnd/>
            <a:tailEnd/>
          </a:ln>
        </p:spPr>
        <p:txBody>
          <a:bodyPr vert="horz" wrap="square" lIns="91440" tIns="45720" rIns="91440" bIns="45720" numCol="1" anchor="t" anchorCtr="0" compatLnSpc="1">
            <a:prstTxWarp prst="textNoShape">
              <a:avLst/>
            </a:prstTxWarp>
          </a:bodyPr>
          <a:lstStyle/>
          <a:p>
            <a:pPr marL="0" indent="0"/>
            <a:r>
              <a:rPr lang="en-US" b="1" dirty="0" smtClean="0">
                <a:cs typeface="Times New Roman" pitchFamily="18" charset="0"/>
              </a:rPr>
              <a:t>What does it do?</a:t>
            </a:r>
          </a:p>
          <a:p>
            <a:pPr marL="0" indent="0"/>
            <a:endParaRPr lang="en-US" dirty="0" smtClean="0">
              <a:cs typeface="Times New Roman" pitchFamily="18" charset="0"/>
            </a:endParaRPr>
          </a:p>
          <a:p>
            <a:pPr marL="381000" lvl="1" indent="0">
              <a:buFontTx/>
              <a:buNone/>
            </a:pPr>
            <a:r>
              <a:rPr lang="en-US" b="1" dirty="0" smtClean="0">
                <a:cs typeface="Times New Roman" pitchFamily="18" charset="0"/>
              </a:rPr>
              <a:t>Engrave  - V-cutter engrave toolpath </a:t>
            </a:r>
          </a:p>
          <a:p>
            <a:pPr marL="381000" lvl="1" indent="0"/>
            <a:endParaRPr lang="en-US" dirty="0" smtClean="0">
              <a:cs typeface="Times New Roman" pitchFamily="18" charset="0"/>
            </a:endParaRPr>
          </a:p>
          <a:p>
            <a:pPr marL="381000" lvl="1" indent="0"/>
            <a:endParaRPr lang="en-US" dirty="0" smtClean="0">
              <a:cs typeface="Times New Roman" pitchFamily="18" charset="0"/>
            </a:endParaRPr>
          </a:p>
          <a:p>
            <a:pPr marL="381000" lvl="1" indent="0"/>
            <a:endParaRPr lang="en-US" dirty="0" smtClean="0">
              <a:cs typeface="Times New Roman" pitchFamily="18" charset="0"/>
            </a:endParaRPr>
          </a:p>
          <a:p>
            <a:pPr marL="381000" lvl="1" indent="0"/>
            <a:endParaRPr lang="en-US" dirty="0" smtClean="0">
              <a:cs typeface="Times New Roman" pitchFamily="18" charset="0"/>
            </a:endParaRPr>
          </a:p>
          <a:p>
            <a:pPr marL="381000" lvl="1" indent="0">
              <a:buFontTx/>
              <a:buNone/>
            </a:pPr>
            <a:r>
              <a:rPr lang="en-US" dirty="0" smtClean="0">
                <a:cs typeface="Times New Roman" pitchFamily="18" charset="0"/>
              </a:rPr>
              <a:t>Engrave refresher</a:t>
            </a:r>
          </a:p>
          <a:p>
            <a:pPr marL="381000" lvl="1" indent="0"/>
            <a:endParaRPr lang="en-US" dirty="0" smtClean="0">
              <a:cs typeface="Times New Roman" pitchFamily="18" charset="0"/>
            </a:endParaRPr>
          </a:p>
          <a:p>
            <a:pPr marL="381000" lvl="1" indent="0"/>
            <a:endParaRPr lang="en-US" dirty="0" smtClean="0">
              <a:cs typeface="Times New Roman" pitchFamily="18" charset="0"/>
            </a:endParaRPr>
          </a:p>
          <a:p>
            <a:pPr marL="381000" lvl="1" indent="0"/>
            <a:endParaRPr lang="en-US" dirty="0" smtClean="0">
              <a:cs typeface="Times New Roman" pitchFamily="18" charset="0"/>
            </a:endParaRPr>
          </a:p>
          <a:p>
            <a:pPr marL="381000" lvl="1" indent="0"/>
            <a:endParaRPr lang="en-US" dirty="0" smtClean="0">
              <a:cs typeface="Times New Roman" pitchFamily="18" charset="0"/>
            </a:endParaRPr>
          </a:p>
          <a:p>
            <a:pPr marL="381000" lvl="1" indent="0"/>
            <a:endParaRPr lang="en-US" dirty="0" smtClean="0">
              <a:cs typeface="Times New Roman" pitchFamily="18" charset="0"/>
            </a:endParaRPr>
          </a:p>
          <a:p>
            <a:pPr marL="0" indent="0">
              <a:buFontTx/>
              <a:buNone/>
            </a:pPr>
            <a:endParaRPr lang="en-US" dirty="0" smtClean="0">
              <a:solidFill>
                <a:srgbClr val="CC0000"/>
              </a:solidFill>
              <a:cs typeface="Times New Roman" pitchFamily="18" charset="0"/>
            </a:endParaRPr>
          </a:p>
        </p:txBody>
      </p:sp>
      <p:pic>
        <p:nvPicPr>
          <p:cNvPr id="4" name="Picture 3" descr="Engrave-Solid.tif"/>
          <p:cNvPicPr>
            <a:picLocks noChangeAspect="1"/>
          </p:cNvPicPr>
          <p:nvPr/>
        </p:nvPicPr>
        <p:blipFill>
          <a:blip r:embed="rId3" cstate="print"/>
          <a:srcRect/>
          <a:stretch>
            <a:fillRect/>
          </a:stretch>
        </p:blipFill>
        <p:spPr bwMode="auto">
          <a:xfrm>
            <a:off x="1371600" y="3048000"/>
            <a:ext cx="7242175" cy="2273300"/>
          </a:xfrm>
          <a:prstGeom prst="rect">
            <a:avLst/>
          </a:prstGeom>
          <a:noFill/>
          <a:ln w="9525">
            <a:noFill/>
            <a:miter lim="800000"/>
            <a:headEnd/>
            <a:tailEnd/>
          </a:ln>
        </p:spPr>
      </p:pic>
      <p:sp>
        <p:nvSpPr>
          <p:cNvPr id="6" name="Rectangle 5"/>
          <p:cNvSpPr/>
          <p:nvPr/>
        </p:nvSpPr>
        <p:spPr>
          <a:xfrm>
            <a:off x="838200" y="152400"/>
            <a:ext cx="6858000"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800" b="1" dirty="0">
                <a:ln w="11430"/>
                <a:effectLst>
                  <a:outerShdw blurRad="50800" dist="39000" dir="5460000" algn="tl">
                    <a:srgbClr val="000000">
                      <a:alpha val="38000"/>
                    </a:srgbClr>
                  </a:outerShdw>
                </a:effectLst>
              </a:rPr>
              <a:t>Quick</a:t>
            </a:r>
            <a:r>
              <a:rPr lang="en-US" sz="4800" b="1" dirty="0">
                <a:ln w="11430"/>
                <a:solidFill>
                  <a:srgbClr val="C00000"/>
                </a:solidFill>
                <a:effectLst>
                  <a:outerShdw blurRad="50800" dist="39000" dir="5460000" algn="tl">
                    <a:srgbClr val="000000">
                      <a:alpha val="38000"/>
                    </a:srgbClr>
                  </a:outerShdw>
                </a:effectLst>
              </a:rPr>
              <a:t>Part</a:t>
            </a:r>
            <a:r>
              <a:rPr lang="en-US" sz="4800" b="1" dirty="0">
                <a:ln w="11430"/>
                <a:effectLst>
                  <a:outerShdw blurRad="50800" dist="39000" dir="5460000" algn="tl">
                    <a:srgbClr val="000000">
                      <a:alpha val="38000"/>
                    </a:srgbClr>
                  </a:outerShdw>
                </a:effectLst>
              </a:rPr>
              <a:t>-X</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a:ln w="11430"/>
                <a:solidFill>
                  <a:srgbClr val="C00000"/>
                </a:solidFill>
                <a:effectLst>
                  <a:outerShdw blurRad="50800" dist="39000" dir="5460000" algn="tl">
                    <a:srgbClr val="000000">
                      <a:alpha val="38000"/>
                    </a:srgbClr>
                  </a:outerShdw>
                </a:effectLst>
              </a:rPr>
              <a:t>Engrave</a:t>
            </a:r>
          </a:p>
        </p:txBody>
      </p:sp>
      <p:sp>
        <p:nvSpPr>
          <p:cNvPr id="7" name="TextBox 6">
            <a:hlinkClick r:id="rId4" action="ppaction://hlinkfile"/>
          </p:cNvPr>
          <p:cNvSpPr txBox="1"/>
          <p:nvPr/>
        </p:nvSpPr>
        <p:spPr>
          <a:xfrm>
            <a:off x="5638800" y="6019800"/>
            <a:ext cx="2743200"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dirty="0" smtClean="0">
                <a:solidFill>
                  <a:schemeClr val="accent2">
                    <a:lumMod val="75000"/>
                  </a:schemeClr>
                </a:solidFill>
              </a:rPr>
              <a:t>Engrave Path </a:t>
            </a:r>
            <a:r>
              <a:rPr lang="en-US" dirty="0" smtClean="0">
                <a:solidFill>
                  <a:schemeClr val="accent2">
                    <a:lumMod val="75000"/>
                  </a:schemeClr>
                </a:solidFill>
                <a:hlinkClick r:id="rId4" action="ppaction://hlinkfile"/>
              </a:rPr>
              <a:t>Movie</a:t>
            </a:r>
            <a:endParaRPr lang="en-US" dirty="0">
              <a:solidFill>
                <a:schemeClr val="accent2">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anim calcmode="lin" valueType="num">
                                      <p:cBhvr additive="base">
                                        <p:cTn id="7" dur="500" fill="hold"/>
                                        <p:tgtEl>
                                          <p:spTgt spid="3075">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075">
                                            <p:txEl>
                                              <p:pRg st="7" end="7"/>
                                            </p:txEl>
                                          </p:spTgt>
                                        </p:tgtEl>
                                        <p:attrNameLst>
                                          <p:attrName>style.visibility</p:attrName>
                                        </p:attrNameLst>
                                      </p:cBhvr>
                                      <p:to>
                                        <p:strVal val="visible"/>
                                      </p:to>
                                    </p:set>
                                    <p:anim calcmode="lin" valueType="num">
                                      <p:cBhvr additive="base">
                                        <p:cTn id="31" dur="500" fill="hold"/>
                                        <p:tgtEl>
                                          <p:spTgt spid="3075">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07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heckerboard(across)">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sz="half" idx="2"/>
          </p:nvPr>
        </p:nvSpPr>
        <p:spPr bwMode="auto">
          <a:xfrm>
            <a:off x="1143000" y="1219200"/>
            <a:ext cx="3409950" cy="2400300"/>
          </a:xfrm>
          <a:noFill/>
          <a:ln>
            <a:miter lim="800000"/>
            <a:headEnd/>
            <a:tailEnd/>
          </a:ln>
        </p:spPr>
        <p:txBody>
          <a:bodyPr vert="horz" wrap="square" lIns="91440" tIns="45720" rIns="91440" bIns="45720" numCol="1" anchor="t" anchorCtr="0" compatLnSpc="1">
            <a:prstTxWarp prst="textNoShape">
              <a:avLst/>
            </a:prstTxWarp>
          </a:bodyPr>
          <a:lstStyle/>
          <a:p>
            <a:pPr marL="0" indent="0"/>
            <a:r>
              <a:rPr lang="en-US" b="1" dirty="0" smtClean="0">
                <a:cs typeface="Times New Roman" pitchFamily="18" charset="0"/>
              </a:rPr>
              <a:t>3D Engrave</a:t>
            </a:r>
          </a:p>
          <a:p>
            <a:pPr lvl="1">
              <a:buFontTx/>
              <a:buNone/>
            </a:pPr>
            <a:r>
              <a:rPr lang="en-US" b="1" dirty="0" smtClean="0">
                <a:cs typeface="Times New Roman" pitchFamily="18" charset="0"/>
              </a:rPr>
              <a:t>Chip Carving</a:t>
            </a:r>
          </a:p>
          <a:p>
            <a:pPr lvl="1">
              <a:buFontTx/>
              <a:buNone/>
            </a:pPr>
            <a:r>
              <a:rPr lang="en-US" b="1" dirty="0" smtClean="0">
                <a:cs typeface="Times New Roman" pitchFamily="18" charset="0"/>
              </a:rPr>
              <a:t>Embossing</a:t>
            </a:r>
          </a:p>
        </p:txBody>
      </p:sp>
      <p:pic>
        <p:nvPicPr>
          <p:cNvPr id="266244" name="Picture 4" descr="Princess-Zoom"/>
          <p:cNvPicPr>
            <a:picLocks noChangeAspect="1" noChangeArrowheads="1"/>
          </p:cNvPicPr>
          <p:nvPr/>
        </p:nvPicPr>
        <p:blipFill>
          <a:blip r:embed="rId3" cstate="print"/>
          <a:srcRect/>
          <a:stretch>
            <a:fillRect/>
          </a:stretch>
        </p:blipFill>
        <p:spPr bwMode="auto">
          <a:xfrm>
            <a:off x="4953000" y="1828800"/>
            <a:ext cx="3490913" cy="3173413"/>
          </a:xfrm>
          <a:prstGeom prst="rect">
            <a:avLst/>
          </a:prstGeom>
          <a:noFill/>
          <a:ln w="9525">
            <a:noFill/>
            <a:miter lim="800000"/>
            <a:headEnd/>
            <a:tailEnd/>
          </a:ln>
        </p:spPr>
      </p:pic>
      <p:pic>
        <p:nvPicPr>
          <p:cNvPr id="266245" name="Picture 5" descr="Jessica"/>
          <p:cNvPicPr>
            <a:picLocks noChangeAspect="1" noChangeArrowheads="1"/>
          </p:cNvPicPr>
          <p:nvPr/>
        </p:nvPicPr>
        <p:blipFill>
          <a:blip r:embed="rId4" cstate="print"/>
          <a:srcRect/>
          <a:stretch>
            <a:fillRect/>
          </a:stretch>
        </p:blipFill>
        <p:spPr bwMode="auto">
          <a:xfrm>
            <a:off x="1676400" y="3124200"/>
            <a:ext cx="2895600" cy="1820863"/>
          </a:xfrm>
          <a:prstGeom prst="rect">
            <a:avLst/>
          </a:prstGeom>
          <a:noFill/>
          <a:ln w="9525">
            <a:noFill/>
            <a:miter lim="800000"/>
            <a:headEnd/>
            <a:tailEnd/>
          </a:ln>
        </p:spPr>
      </p:pic>
      <p:pic>
        <p:nvPicPr>
          <p:cNvPr id="266246" name="Picture 6" descr="Tray-Large"/>
          <p:cNvPicPr>
            <a:picLocks noChangeAspect="1" noChangeArrowheads="1"/>
          </p:cNvPicPr>
          <p:nvPr/>
        </p:nvPicPr>
        <p:blipFill>
          <a:blip r:embed="rId5" cstate="print"/>
          <a:srcRect/>
          <a:stretch>
            <a:fillRect/>
          </a:stretch>
        </p:blipFill>
        <p:spPr bwMode="auto">
          <a:xfrm>
            <a:off x="1676400" y="5105400"/>
            <a:ext cx="6781800" cy="1501775"/>
          </a:xfrm>
          <a:prstGeom prst="rect">
            <a:avLst/>
          </a:prstGeom>
          <a:noFill/>
          <a:ln w="9525">
            <a:noFill/>
            <a:miter lim="800000"/>
            <a:headEnd/>
            <a:tailEnd/>
          </a:ln>
        </p:spPr>
      </p:pic>
      <p:sp>
        <p:nvSpPr>
          <p:cNvPr id="8" name="Rectangle 7"/>
          <p:cNvSpPr/>
          <p:nvPr/>
        </p:nvSpPr>
        <p:spPr>
          <a:xfrm>
            <a:off x="838200" y="152400"/>
            <a:ext cx="6858000"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800" b="1" dirty="0">
                <a:ln w="11430"/>
                <a:effectLst>
                  <a:outerShdw blurRad="50800" dist="39000" dir="5460000" algn="tl">
                    <a:srgbClr val="000000">
                      <a:alpha val="38000"/>
                    </a:srgbClr>
                  </a:outerShdw>
                </a:effectLst>
              </a:rPr>
              <a:t>Quick</a:t>
            </a:r>
            <a:r>
              <a:rPr lang="en-US" sz="4800" b="1" dirty="0">
                <a:ln w="11430"/>
                <a:solidFill>
                  <a:srgbClr val="C00000"/>
                </a:solidFill>
                <a:effectLst>
                  <a:outerShdw blurRad="50800" dist="39000" dir="5460000" algn="tl">
                    <a:srgbClr val="000000">
                      <a:alpha val="38000"/>
                    </a:srgbClr>
                  </a:outerShdw>
                </a:effectLst>
              </a:rPr>
              <a:t>Part</a:t>
            </a:r>
            <a:r>
              <a:rPr lang="en-US" sz="4800" b="1" dirty="0">
                <a:ln w="11430"/>
                <a:effectLst>
                  <a:outerShdw blurRad="50800" dist="39000" dir="5460000" algn="tl">
                    <a:srgbClr val="000000">
                      <a:alpha val="38000"/>
                    </a:srgbClr>
                  </a:outerShdw>
                </a:effectLst>
              </a:rPr>
              <a:t>-X</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a:ln w="11430"/>
                <a:solidFill>
                  <a:srgbClr val="C00000"/>
                </a:solidFill>
                <a:effectLst>
                  <a:outerShdw blurRad="50800" dist="39000" dir="5460000" algn="tl">
                    <a:srgbClr val="000000">
                      <a:alpha val="38000"/>
                    </a:srgbClr>
                  </a:outerShdw>
                </a:effectLst>
              </a:rPr>
              <a:t>Engrave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44"/>
                                        </p:tgtEl>
                                        <p:attrNameLst>
                                          <p:attrName>style.visibility</p:attrName>
                                        </p:attrNameLst>
                                      </p:cBhvr>
                                      <p:to>
                                        <p:strVal val="visible"/>
                                      </p:to>
                                    </p:set>
                                    <p:anim calcmode="lin" valueType="num">
                                      <p:cBhvr additive="base">
                                        <p:cTn id="7" dur="500" fill="hold"/>
                                        <p:tgtEl>
                                          <p:spTgt spid="266244"/>
                                        </p:tgtEl>
                                        <p:attrNameLst>
                                          <p:attrName>ppt_x</p:attrName>
                                        </p:attrNameLst>
                                      </p:cBhvr>
                                      <p:tavLst>
                                        <p:tav tm="0">
                                          <p:val>
                                            <p:strVal val="#ppt_x"/>
                                          </p:val>
                                        </p:tav>
                                        <p:tav tm="100000">
                                          <p:val>
                                            <p:strVal val="#ppt_x"/>
                                          </p:val>
                                        </p:tav>
                                      </p:tavLst>
                                    </p:anim>
                                    <p:anim calcmode="lin" valueType="num">
                                      <p:cBhvr additive="base">
                                        <p:cTn id="8" dur="500" fill="hold"/>
                                        <p:tgtEl>
                                          <p:spTgt spid="2662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6246"/>
                                        </p:tgtEl>
                                        <p:attrNameLst>
                                          <p:attrName>style.visibility</p:attrName>
                                        </p:attrNameLst>
                                      </p:cBhvr>
                                      <p:to>
                                        <p:strVal val="visible"/>
                                      </p:to>
                                    </p:set>
                                    <p:anim calcmode="lin" valueType="num">
                                      <p:cBhvr additive="base">
                                        <p:cTn id="13" dur="500" fill="hold"/>
                                        <p:tgtEl>
                                          <p:spTgt spid="266246"/>
                                        </p:tgtEl>
                                        <p:attrNameLst>
                                          <p:attrName>ppt_x</p:attrName>
                                        </p:attrNameLst>
                                      </p:cBhvr>
                                      <p:tavLst>
                                        <p:tav tm="0">
                                          <p:val>
                                            <p:strVal val="#ppt_x"/>
                                          </p:val>
                                        </p:tav>
                                        <p:tav tm="100000">
                                          <p:val>
                                            <p:strVal val="#ppt_x"/>
                                          </p:val>
                                        </p:tav>
                                      </p:tavLst>
                                    </p:anim>
                                    <p:anim calcmode="lin" valueType="num">
                                      <p:cBhvr additive="base">
                                        <p:cTn id="14" dur="500" fill="hold"/>
                                        <p:tgtEl>
                                          <p:spTgt spid="2662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6245"/>
                                        </p:tgtEl>
                                        <p:attrNameLst>
                                          <p:attrName>style.visibility</p:attrName>
                                        </p:attrNameLst>
                                      </p:cBhvr>
                                      <p:to>
                                        <p:strVal val="visible"/>
                                      </p:to>
                                    </p:set>
                                    <p:anim calcmode="lin" valueType="num">
                                      <p:cBhvr additive="base">
                                        <p:cTn id="19" dur="500" fill="hold"/>
                                        <p:tgtEl>
                                          <p:spTgt spid="266245"/>
                                        </p:tgtEl>
                                        <p:attrNameLst>
                                          <p:attrName>ppt_x</p:attrName>
                                        </p:attrNameLst>
                                      </p:cBhvr>
                                      <p:tavLst>
                                        <p:tav tm="0">
                                          <p:val>
                                            <p:strVal val="#ppt_x"/>
                                          </p:val>
                                        </p:tav>
                                        <p:tav tm="100000">
                                          <p:val>
                                            <p:strVal val="#ppt_x"/>
                                          </p:val>
                                        </p:tav>
                                      </p:tavLst>
                                    </p:anim>
                                    <p:anim calcmode="lin" valueType="num">
                                      <p:cBhvr additive="base">
                                        <p:cTn id="20" dur="500" fill="hold"/>
                                        <p:tgtEl>
                                          <p:spTgt spid="2662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sz="half" idx="2"/>
          </p:nvPr>
        </p:nvSpPr>
        <p:spPr bwMode="auto">
          <a:xfrm>
            <a:off x="1400175" y="1476375"/>
            <a:ext cx="4419600" cy="2314575"/>
          </a:xfrm>
          <a:noFill/>
          <a:ln>
            <a:miter lim="800000"/>
            <a:headEnd/>
            <a:tailEnd/>
          </a:ln>
        </p:spPr>
        <p:txBody>
          <a:bodyPr vert="horz" wrap="square" lIns="91440" tIns="45720" rIns="91440" bIns="45720" numCol="1" anchor="t" anchorCtr="0" compatLnSpc="1">
            <a:prstTxWarp prst="textNoShape">
              <a:avLst/>
            </a:prstTxWarp>
          </a:bodyPr>
          <a:lstStyle/>
          <a:p>
            <a:pPr marL="0" indent="0"/>
            <a:r>
              <a:rPr lang="en-US" b="1" dirty="0" smtClean="0">
                <a:cs typeface="Times New Roman" pitchFamily="18" charset="0"/>
              </a:rPr>
              <a:t>Engrave</a:t>
            </a:r>
          </a:p>
          <a:p>
            <a:pPr lvl="1">
              <a:buFontTx/>
              <a:buNone/>
            </a:pPr>
            <a:r>
              <a:rPr lang="en-US" b="1" dirty="0" smtClean="0">
                <a:cs typeface="Times New Roman" pitchFamily="18" charset="0"/>
              </a:rPr>
              <a:t>V-Cutter </a:t>
            </a:r>
            <a:r>
              <a:rPr lang="en-US" b="1" dirty="0" smtClean="0">
                <a:solidFill>
                  <a:srgbClr val="C00000"/>
                </a:solidFill>
                <a:cs typeface="Times New Roman" pitchFamily="18" charset="0"/>
              </a:rPr>
              <a:t>Only</a:t>
            </a:r>
          </a:p>
          <a:p>
            <a:pPr lvl="1">
              <a:buFontTx/>
              <a:buNone/>
            </a:pPr>
            <a:r>
              <a:rPr lang="en-US" b="1" dirty="0" smtClean="0">
                <a:cs typeface="Times New Roman" pitchFamily="18" charset="0"/>
              </a:rPr>
              <a:t>Verification</a:t>
            </a:r>
          </a:p>
          <a:p>
            <a:pPr lvl="1">
              <a:buFontTx/>
              <a:buNone/>
            </a:pPr>
            <a:r>
              <a:rPr lang="en-US" b="1" dirty="0" smtClean="0">
                <a:cs typeface="Times New Roman" pitchFamily="18" charset="0"/>
              </a:rPr>
              <a:t>Finished Part </a:t>
            </a:r>
          </a:p>
        </p:txBody>
      </p:sp>
      <p:pic>
        <p:nvPicPr>
          <p:cNvPr id="265223" name="Picture 7" descr="OrnamentGeo1"/>
          <p:cNvPicPr>
            <a:picLocks noChangeAspect="1" noChangeArrowheads="1"/>
          </p:cNvPicPr>
          <p:nvPr/>
        </p:nvPicPr>
        <p:blipFill>
          <a:blip r:embed="rId3" cstate="print"/>
          <a:srcRect/>
          <a:stretch>
            <a:fillRect/>
          </a:stretch>
        </p:blipFill>
        <p:spPr bwMode="auto">
          <a:xfrm>
            <a:off x="5867400" y="1468438"/>
            <a:ext cx="2971800" cy="2579687"/>
          </a:xfrm>
          <a:prstGeom prst="rect">
            <a:avLst/>
          </a:prstGeom>
          <a:noFill/>
          <a:ln w="9525">
            <a:noFill/>
            <a:miter lim="800000"/>
            <a:headEnd/>
            <a:tailEnd/>
          </a:ln>
        </p:spPr>
      </p:pic>
      <p:pic>
        <p:nvPicPr>
          <p:cNvPr id="265224" name="Picture 8" descr="OrnamentSolid"/>
          <p:cNvPicPr>
            <a:picLocks noChangeAspect="1" noChangeArrowheads="1"/>
          </p:cNvPicPr>
          <p:nvPr/>
        </p:nvPicPr>
        <p:blipFill>
          <a:blip r:embed="rId4" cstate="print"/>
          <a:srcRect/>
          <a:stretch>
            <a:fillRect/>
          </a:stretch>
        </p:blipFill>
        <p:spPr bwMode="auto">
          <a:xfrm>
            <a:off x="5867400" y="4114800"/>
            <a:ext cx="2968625" cy="2341563"/>
          </a:xfrm>
          <a:prstGeom prst="rect">
            <a:avLst/>
          </a:prstGeom>
          <a:noFill/>
          <a:ln w="9525">
            <a:noFill/>
            <a:miter lim="800000"/>
            <a:headEnd/>
            <a:tailEnd/>
          </a:ln>
        </p:spPr>
      </p:pic>
      <p:pic>
        <p:nvPicPr>
          <p:cNvPr id="265225" name="Picture 9" descr="WoodOrnament"/>
          <p:cNvPicPr>
            <a:picLocks noChangeAspect="1" noChangeArrowheads="1"/>
          </p:cNvPicPr>
          <p:nvPr/>
        </p:nvPicPr>
        <p:blipFill>
          <a:blip r:embed="rId5" cstate="print"/>
          <a:srcRect/>
          <a:stretch>
            <a:fillRect/>
          </a:stretch>
        </p:blipFill>
        <p:spPr bwMode="auto">
          <a:xfrm>
            <a:off x="3200400" y="4110038"/>
            <a:ext cx="2514600" cy="2370137"/>
          </a:xfrm>
          <a:prstGeom prst="rect">
            <a:avLst/>
          </a:prstGeom>
          <a:noFill/>
          <a:ln w="9525">
            <a:noFill/>
            <a:miter lim="800000"/>
            <a:headEnd/>
            <a:tailEnd/>
          </a:ln>
        </p:spPr>
      </p:pic>
      <p:pic>
        <p:nvPicPr>
          <p:cNvPr id="265226" name="Picture 10" descr="007V-CUTTER1"/>
          <p:cNvPicPr>
            <a:picLocks noChangeAspect="1" noChangeArrowheads="1"/>
          </p:cNvPicPr>
          <p:nvPr/>
        </p:nvPicPr>
        <p:blipFill>
          <a:blip r:embed="rId6" cstate="print"/>
          <a:srcRect/>
          <a:stretch>
            <a:fillRect/>
          </a:stretch>
        </p:blipFill>
        <p:spPr bwMode="auto">
          <a:xfrm>
            <a:off x="1714500" y="4114800"/>
            <a:ext cx="1117600" cy="2362200"/>
          </a:xfrm>
          <a:prstGeom prst="rect">
            <a:avLst/>
          </a:prstGeom>
          <a:noFill/>
          <a:ln w="9525">
            <a:noFill/>
            <a:miter lim="800000"/>
            <a:headEnd/>
            <a:tailEnd/>
          </a:ln>
        </p:spPr>
      </p:pic>
      <p:sp>
        <p:nvSpPr>
          <p:cNvPr id="8" name="Rectangle 2"/>
          <p:cNvSpPr txBox="1">
            <a:spLocks noChangeArrowheads="1"/>
          </p:cNvSpPr>
          <p:nvPr/>
        </p:nvSpPr>
        <p:spPr>
          <a:xfrm>
            <a:off x="304800" y="152400"/>
            <a:ext cx="8534400" cy="838200"/>
          </a:xfrm>
          <a:prstGeom prst="rect">
            <a:avLst/>
          </a:prstGeom>
        </p:spPr>
        <p:txBody>
          <a:bodyPr/>
          <a:lstStyle/>
          <a:p>
            <a:pPr eaLnBrk="0" hangingPunct="0">
              <a:defRPr/>
            </a:pPr>
            <a:r>
              <a:rPr lang="en-US" sz="4400" b="1" kern="0" dirty="0">
                <a:ln w="11430"/>
                <a:solidFill>
                  <a:schemeClr val="tx2"/>
                </a:solidFill>
                <a:effectLst>
                  <a:outerShdw blurRad="50800" dist="39000" dir="5460000" algn="tl">
                    <a:srgbClr val="000000">
                      <a:alpha val="38000"/>
                    </a:srgbClr>
                  </a:outerShdw>
                </a:effectLst>
                <a:latin typeface="+mj-lt"/>
                <a:ea typeface="+mj-ea"/>
                <a:cs typeface="+mj-cs"/>
              </a:rPr>
              <a:t>   Quick</a:t>
            </a:r>
            <a:r>
              <a:rPr lang="en-US" sz="4400" b="1" kern="0" dirty="0">
                <a:ln w="11430"/>
                <a:solidFill>
                  <a:srgbClr val="C00000"/>
                </a:solidFill>
                <a:effectLst>
                  <a:outerShdw blurRad="50800" dist="39000" dir="5460000" algn="tl">
                    <a:srgbClr val="000000">
                      <a:alpha val="38000"/>
                    </a:srgbClr>
                  </a:outerShdw>
                </a:effectLst>
                <a:latin typeface="+mj-lt"/>
                <a:ea typeface="+mj-ea"/>
                <a:cs typeface="+mj-cs"/>
              </a:rPr>
              <a:t>Part</a:t>
            </a:r>
            <a:r>
              <a:rPr lang="en-US" sz="4400" b="1" kern="0" dirty="0">
                <a:ln w="11430"/>
                <a:solidFill>
                  <a:schemeClr val="tx2"/>
                </a:solidFill>
                <a:effectLst>
                  <a:outerShdw blurRad="50800" dist="39000" dir="5460000" algn="tl">
                    <a:srgbClr val="000000">
                      <a:alpha val="38000"/>
                    </a:srgbClr>
                  </a:outerShdw>
                </a:effectLst>
                <a:latin typeface="+mj-lt"/>
                <a:ea typeface="+mj-ea"/>
                <a:cs typeface="+mj-cs"/>
              </a:rPr>
              <a:t>-X</a:t>
            </a:r>
            <a:r>
              <a:rPr lang="en-US" sz="48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rPr>
              <a:t>  </a:t>
            </a:r>
            <a:r>
              <a:rPr lang="en-US" sz="4800" b="1" kern="0" dirty="0">
                <a:ln w="11430"/>
                <a:solidFill>
                  <a:srgbClr val="C00000"/>
                </a:solidFill>
                <a:effectLst>
                  <a:outerShdw blurRad="50800" dist="39000" dir="5460000" algn="tl">
                    <a:srgbClr val="000000">
                      <a:alpha val="38000"/>
                    </a:srgbClr>
                  </a:outerShdw>
                </a:effectLst>
                <a:latin typeface="+mj-lt"/>
                <a:ea typeface="+mj-ea"/>
                <a:cs typeface="+mj-cs"/>
              </a:rPr>
              <a:t>Engrave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5226"/>
                                        </p:tgtEl>
                                        <p:attrNameLst>
                                          <p:attrName>style.visibility</p:attrName>
                                        </p:attrNameLst>
                                      </p:cBhvr>
                                      <p:to>
                                        <p:strVal val="visible"/>
                                      </p:to>
                                    </p:set>
                                    <p:anim calcmode="lin" valueType="num">
                                      <p:cBhvr additive="base">
                                        <p:cTn id="7" dur="500" fill="hold"/>
                                        <p:tgtEl>
                                          <p:spTgt spid="265226"/>
                                        </p:tgtEl>
                                        <p:attrNameLst>
                                          <p:attrName>ppt_x</p:attrName>
                                        </p:attrNameLst>
                                      </p:cBhvr>
                                      <p:tavLst>
                                        <p:tav tm="0">
                                          <p:val>
                                            <p:strVal val="#ppt_x"/>
                                          </p:val>
                                        </p:tav>
                                        <p:tav tm="100000">
                                          <p:val>
                                            <p:strVal val="#ppt_x"/>
                                          </p:val>
                                        </p:tav>
                                      </p:tavLst>
                                    </p:anim>
                                    <p:anim calcmode="lin" valueType="num">
                                      <p:cBhvr additive="base">
                                        <p:cTn id="8" dur="500" fill="hold"/>
                                        <p:tgtEl>
                                          <p:spTgt spid="2652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5223"/>
                                        </p:tgtEl>
                                        <p:attrNameLst>
                                          <p:attrName>style.visibility</p:attrName>
                                        </p:attrNameLst>
                                      </p:cBhvr>
                                      <p:to>
                                        <p:strVal val="visible"/>
                                      </p:to>
                                    </p:set>
                                    <p:anim calcmode="lin" valueType="num">
                                      <p:cBhvr additive="base">
                                        <p:cTn id="13" dur="500" fill="hold"/>
                                        <p:tgtEl>
                                          <p:spTgt spid="265223"/>
                                        </p:tgtEl>
                                        <p:attrNameLst>
                                          <p:attrName>ppt_x</p:attrName>
                                        </p:attrNameLst>
                                      </p:cBhvr>
                                      <p:tavLst>
                                        <p:tav tm="0">
                                          <p:val>
                                            <p:strVal val="#ppt_x"/>
                                          </p:val>
                                        </p:tav>
                                        <p:tav tm="100000">
                                          <p:val>
                                            <p:strVal val="#ppt_x"/>
                                          </p:val>
                                        </p:tav>
                                      </p:tavLst>
                                    </p:anim>
                                    <p:anim calcmode="lin" valueType="num">
                                      <p:cBhvr additive="base">
                                        <p:cTn id="14" dur="500" fill="hold"/>
                                        <p:tgtEl>
                                          <p:spTgt spid="2652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5224"/>
                                        </p:tgtEl>
                                        <p:attrNameLst>
                                          <p:attrName>style.visibility</p:attrName>
                                        </p:attrNameLst>
                                      </p:cBhvr>
                                      <p:to>
                                        <p:strVal val="visible"/>
                                      </p:to>
                                    </p:set>
                                    <p:anim calcmode="lin" valueType="num">
                                      <p:cBhvr additive="base">
                                        <p:cTn id="19" dur="500" fill="hold"/>
                                        <p:tgtEl>
                                          <p:spTgt spid="265224"/>
                                        </p:tgtEl>
                                        <p:attrNameLst>
                                          <p:attrName>ppt_x</p:attrName>
                                        </p:attrNameLst>
                                      </p:cBhvr>
                                      <p:tavLst>
                                        <p:tav tm="0">
                                          <p:val>
                                            <p:strVal val="#ppt_x"/>
                                          </p:val>
                                        </p:tav>
                                        <p:tav tm="100000">
                                          <p:val>
                                            <p:strVal val="#ppt_x"/>
                                          </p:val>
                                        </p:tav>
                                      </p:tavLst>
                                    </p:anim>
                                    <p:anim calcmode="lin" valueType="num">
                                      <p:cBhvr additive="base">
                                        <p:cTn id="20" dur="500" fill="hold"/>
                                        <p:tgtEl>
                                          <p:spTgt spid="2652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5225"/>
                                        </p:tgtEl>
                                        <p:attrNameLst>
                                          <p:attrName>style.visibility</p:attrName>
                                        </p:attrNameLst>
                                      </p:cBhvr>
                                      <p:to>
                                        <p:strVal val="visible"/>
                                      </p:to>
                                    </p:set>
                                    <p:anim calcmode="lin" valueType="num">
                                      <p:cBhvr additive="base">
                                        <p:cTn id="25" dur="500" fill="hold"/>
                                        <p:tgtEl>
                                          <p:spTgt spid="265225"/>
                                        </p:tgtEl>
                                        <p:attrNameLst>
                                          <p:attrName>ppt_x</p:attrName>
                                        </p:attrNameLst>
                                      </p:cBhvr>
                                      <p:tavLst>
                                        <p:tav tm="0">
                                          <p:val>
                                            <p:strVal val="#ppt_x"/>
                                          </p:val>
                                        </p:tav>
                                        <p:tav tm="100000">
                                          <p:val>
                                            <p:strVal val="#ppt_x"/>
                                          </p:val>
                                        </p:tav>
                                      </p:tavLst>
                                    </p:anim>
                                    <p:anim calcmode="lin" valueType="num">
                                      <p:cBhvr additive="base">
                                        <p:cTn id="26" dur="500" fill="hold"/>
                                        <p:tgtEl>
                                          <p:spTgt spid="2652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
          <p:cNvSpPr>
            <a:spLocks noGrp="1" noChangeArrowheads="1"/>
          </p:cNvSpPr>
          <p:nvPr>
            <p:ph type="body" sz="half" idx="2"/>
          </p:nvPr>
        </p:nvSpPr>
        <p:spPr bwMode="auto">
          <a:xfrm>
            <a:off x="1085850" y="1466850"/>
            <a:ext cx="4886325" cy="2400300"/>
          </a:xfrm>
          <a:noFill/>
          <a:ln>
            <a:miter lim="800000"/>
            <a:headEnd/>
            <a:tailEnd/>
          </a:ln>
        </p:spPr>
        <p:txBody>
          <a:bodyPr vert="horz" wrap="square" lIns="91440" tIns="45720" rIns="91440" bIns="45720" numCol="1" anchor="t" anchorCtr="0" compatLnSpc="1">
            <a:prstTxWarp prst="textNoShape">
              <a:avLst/>
            </a:prstTxWarp>
          </a:bodyPr>
          <a:lstStyle/>
          <a:p>
            <a:pPr marL="0" indent="0">
              <a:lnSpc>
                <a:spcPct val="90000"/>
              </a:lnSpc>
            </a:pPr>
            <a:r>
              <a:rPr lang="en-US" dirty="0" smtClean="0">
                <a:cs typeface="Times New Roman" pitchFamily="18" charset="0"/>
              </a:rPr>
              <a:t>3D Engrave Options</a:t>
            </a:r>
          </a:p>
          <a:p>
            <a:pPr lvl="1">
              <a:lnSpc>
                <a:spcPct val="90000"/>
              </a:lnSpc>
              <a:buFontTx/>
              <a:buNone/>
            </a:pPr>
            <a:r>
              <a:rPr lang="en-US" sz="2400" b="1" dirty="0" smtClean="0">
                <a:cs typeface="Times New Roman" pitchFamily="18" charset="0"/>
              </a:rPr>
              <a:t>Chisel</a:t>
            </a:r>
          </a:p>
          <a:p>
            <a:pPr lvl="1">
              <a:lnSpc>
                <a:spcPct val="90000"/>
              </a:lnSpc>
              <a:buFontTx/>
              <a:buNone/>
            </a:pPr>
            <a:r>
              <a:rPr lang="en-US" sz="2400" b="1" dirty="0" smtClean="0">
                <a:cs typeface="Times New Roman" pitchFamily="18" charset="0"/>
              </a:rPr>
              <a:t>Emboss</a:t>
            </a:r>
          </a:p>
          <a:p>
            <a:pPr lvl="1">
              <a:lnSpc>
                <a:spcPct val="90000"/>
              </a:lnSpc>
              <a:buFontTx/>
              <a:buNone/>
            </a:pPr>
            <a:r>
              <a:rPr lang="en-US" sz="2400" b="1" dirty="0" smtClean="0">
                <a:cs typeface="Times New Roman" pitchFamily="18" charset="0"/>
              </a:rPr>
              <a:t>Emboss/Rough</a:t>
            </a:r>
          </a:p>
          <a:p>
            <a:pPr lvl="1">
              <a:lnSpc>
                <a:spcPct val="90000"/>
              </a:lnSpc>
              <a:buFontTx/>
              <a:buNone/>
            </a:pPr>
            <a:r>
              <a:rPr lang="en-US" sz="2400" b="1" dirty="0" smtClean="0">
                <a:cs typeface="Times New Roman" pitchFamily="18" charset="0"/>
              </a:rPr>
              <a:t>Chisel/Emboss/Rough</a:t>
            </a:r>
          </a:p>
        </p:txBody>
      </p:sp>
      <p:pic>
        <p:nvPicPr>
          <p:cNvPr id="264209" name="Picture 17" descr="JChiselRough"/>
          <p:cNvPicPr>
            <a:picLocks noChangeAspect="1" noChangeArrowheads="1"/>
          </p:cNvPicPr>
          <p:nvPr/>
        </p:nvPicPr>
        <p:blipFill>
          <a:blip r:embed="rId3" cstate="print"/>
          <a:srcRect/>
          <a:stretch>
            <a:fillRect/>
          </a:stretch>
        </p:blipFill>
        <p:spPr bwMode="auto">
          <a:xfrm>
            <a:off x="6391275" y="1743075"/>
            <a:ext cx="2422525" cy="2201863"/>
          </a:xfrm>
          <a:prstGeom prst="rect">
            <a:avLst/>
          </a:prstGeom>
          <a:noFill/>
          <a:ln w="9525">
            <a:noFill/>
            <a:miter lim="800000"/>
            <a:headEnd/>
            <a:tailEnd/>
          </a:ln>
        </p:spPr>
      </p:pic>
      <p:pic>
        <p:nvPicPr>
          <p:cNvPr id="264210" name="Picture 18" descr="EmbossRough"/>
          <p:cNvPicPr>
            <a:picLocks noChangeAspect="1" noChangeArrowheads="1"/>
          </p:cNvPicPr>
          <p:nvPr/>
        </p:nvPicPr>
        <p:blipFill>
          <a:blip r:embed="rId4" cstate="print"/>
          <a:srcRect/>
          <a:stretch>
            <a:fillRect/>
          </a:stretch>
        </p:blipFill>
        <p:spPr bwMode="auto">
          <a:xfrm>
            <a:off x="3933825" y="4057650"/>
            <a:ext cx="2362200" cy="2144713"/>
          </a:xfrm>
          <a:prstGeom prst="rect">
            <a:avLst/>
          </a:prstGeom>
          <a:noFill/>
          <a:ln w="9525">
            <a:noFill/>
            <a:miter lim="800000"/>
            <a:headEnd/>
            <a:tailEnd/>
          </a:ln>
        </p:spPr>
      </p:pic>
      <p:pic>
        <p:nvPicPr>
          <p:cNvPr id="264211" name="Picture 19" descr="JEmboss"/>
          <p:cNvPicPr>
            <a:picLocks noChangeAspect="1" noChangeArrowheads="1"/>
          </p:cNvPicPr>
          <p:nvPr/>
        </p:nvPicPr>
        <p:blipFill>
          <a:blip r:embed="rId5" cstate="print"/>
          <a:srcRect/>
          <a:stretch>
            <a:fillRect/>
          </a:stretch>
        </p:blipFill>
        <p:spPr bwMode="auto">
          <a:xfrm>
            <a:off x="1400175" y="4029075"/>
            <a:ext cx="2419350" cy="2181225"/>
          </a:xfrm>
          <a:prstGeom prst="rect">
            <a:avLst/>
          </a:prstGeom>
          <a:noFill/>
          <a:ln w="9525">
            <a:noFill/>
            <a:miter lim="800000"/>
            <a:headEnd/>
            <a:tailEnd/>
          </a:ln>
        </p:spPr>
      </p:pic>
      <p:pic>
        <p:nvPicPr>
          <p:cNvPr id="264212" name="Picture 20" descr="Emboss&amp;Chisel&amp;Rough"/>
          <p:cNvPicPr>
            <a:picLocks noChangeAspect="1" noChangeArrowheads="1"/>
          </p:cNvPicPr>
          <p:nvPr/>
        </p:nvPicPr>
        <p:blipFill>
          <a:blip r:embed="rId6" cstate="print"/>
          <a:srcRect/>
          <a:stretch>
            <a:fillRect/>
          </a:stretch>
        </p:blipFill>
        <p:spPr bwMode="auto">
          <a:xfrm>
            <a:off x="6429375" y="4057650"/>
            <a:ext cx="2352675" cy="2138363"/>
          </a:xfrm>
          <a:prstGeom prst="rect">
            <a:avLst/>
          </a:prstGeom>
          <a:noFill/>
          <a:ln w="9525">
            <a:noFill/>
            <a:miter lim="800000"/>
            <a:headEnd/>
            <a:tailEnd/>
          </a:ln>
        </p:spPr>
      </p:pic>
      <p:sp>
        <p:nvSpPr>
          <p:cNvPr id="10" name="Rectangle 9"/>
          <p:cNvSpPr/>
          <p:nvPr/>
        </p:nvSpPr>
        <p:spPr>
          <a:xfrm>
            <a:off x="838200" y="152400"/>
            <a:ext cx="6858000"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800" b="1" dirty="0">
                <a:ln w="11430"/>
                <a:effectLst>
                  <a:outerShdw blurRad="50800" dist="39000" dir="5460000" algn="tl">
                    <a:srgbClr val="000000">
                      <a:alpha val="38000"/>
                    </a:srgbClr>
                  </a:outerShdw>
                </a:effectLst>
              </a:rPr>
              <a:t>Quick</a:t>
            </a:r>
            <a:r>
              <a:rPr lang="en-US" sz="4800" b="1" dirty="0">
                <a:ln w="11430"/>
                <a:solidFill>
                  <a:srgbClr val="C00000"/>
                </a:solidFill>
                <a:effectLst>
                  <a:outerShdw blurRad="50800" dist="39000" dir="5460000" algn="tl">
                    <a:srgbClr val="000000">
                      <a:alpha val="38000"/>
                    </a:srgbClr>
                  </a:outerShdw>
                </a:effectLst>
              </a:rPr>
              <a:t>Part</a:t>
            </a:r>
            <a:r>
              <a:rPr lang="en-US" sz="4800" b="1" dirty="0">
                <a:ln w="11430"/>
                <a:effectLst>
                  <a:outerShdw blurRad="50800" dist="39000" dir="5460000" algn="tl">
                    <a:srgbClr val="000000">
                      <a:alpha val="38000"/>
                    </a:srgbClr>
                  </a:outerShdw>
                </a:effectLst>
              </a:rPr>
              <a:t>-X</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a:ln w="11430"/>
                <a:solidFill>
                  <a:srgbClr val="C00000"/>
                </a:solidFill>
                <a:effectLst>
                  <a:outerShdw blurRad="50800" dist="39000" dir="5460000" algn="tl">
                    <a:srgbClr val="000000">
                      <a:alpha val="38000"/>
                    </a:srgbClr>
                  </a:outerShdw>
                </a:effectLst>
              </a:rPr>
              <a:t>Engrave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4209"/>
                                        </p:tgtEl>
                                        <p:attrNameLst>
                                          <p:attrName>style.visibility</p:attrName>
                                        </p:attrNameLst>
                                      </p:cBhvr>
                                      <p:to>
                                        <p:strVal val="visible"/>
                                      </p:to>
                                    </p:set>
                                    <p:anim calcmode="lin" valueType="num">
                                      <p:cBhvr additive="base">
                                        <p:cTn id="7" dur="500" fill="hold"/>
                                        <p:tgtEl>
                                          <p:spTgt spid="264209"/>
                                        </p:tgtEl>
                                        <p:attrNameLst>
                                          <p:attrName>ppt_x</p:attrName>
                                        </p:attrNameLst>
                                      </p:cBhvr>
                                      <p:tavLst>
                                        <p:tav tm="0">
                                          <p:val>
                                            <p:strVal val="#ppt_x"/>
                                          </p:val>
                                        </p:tav>
                                        <p:tav tm="100000">
                                          <p:val>
                                            <p:strVal val="#ppt_x"/>
                                          </p:val>
                                        </p:tav>
                                      </p:tavLst>
                                    </p:anim>
                                    <p:anim calcmode="lin" valueType="num">
                                      <p:cBhvr additive="base">
                                        <p:cTn id="8" dur="500" fill="hold"/>
                                        <p:tgtEl>
                                          <p:spTgt spid="26420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4211"/>
                                        </p:tgtEl>
                                        <p:attrNameLst>
                                          <p:attrName>style.visibility</p:attrName>
                                        </p:attrNameLst>
                                      </p:cBhvr>
                                      <p:to>
                                        <p:strVal val="visible"/>
                                      </p:to>
                                    </p:set>
                                    <p:anim calcmode="lin" valueType="num">
                                      <p:cBhvr additive="base">
                                        <p:cTn id="13" dur="500" fill="hold"/>
                                        <p:tgtEl>
                                          <p:spTgt spid="264211"/>
                                        </p:tgtEl>
                                        <p:attrNameLst>
                                          <p:attrName>ppt_x</p:attrName>
                                        </p:attrNameLst>
                                      </p:cBhvr>
                                      <p:tavLst>
                                        <p:tav tm="0">
                                          <p:val>
                                            <p:strVal val="#ppt_x"/>
                                          </p:val>
                                        </p:tav>
                                        <p:tav tm="100000">
                                          <p:val>
                                            <p:strVal val="#ppt_x"/>
                                          </p:val>
                                        </p:tav>
                                      </p:tavLst>
                                    </p:anim>
                                    <p:anim calcmode="lin" valueType="num">
                                      <p:cBhvr additive="base">
                                        <p:cTn id="14" dur="500" fill="hold"/>
                                        <p:tgtEl>
                                          <p:spTgt spid="2642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4210"/>
                                        </p:tgtEl>
                                        <p:attrNameLst>
                                          <p:attrName>style.visibility</p:attrName>
                                        </p:attrNameLst>
                                      </p:cBhvr>
                                      <p:to>
                                        <p:strVal val="visible"/>
                                      </p:to>
                                    </p:set>
                                    <p:anim calcmode="lin" valueType="num">
                                      <p:cBhvr additive="base">
                                        <p:cTn id="19" dur="500" fill="hold"/>
                                        <p:tgtEl>
                                          <p:spTgt spid="264210"/>
                                        </p:tgtEl>
                                        <p:attrNameLst>
                                          <p:attrName>ppt_x</p:attrName>
                                        </p:attrNameLst>
                                      </p:cBhvr>
                                      <p:tavLst>
                                        <p:tav tm="0">
                                          <p:val>
                                            <p:strVal val="#ppt_x"/>
                                          </p:val>
                                        </p:tav>
                                        <p:tav tm="100000">
                                          <p:val>
                                            <p:strVal val="#ppt_x"/>
                                          </p:val>
                                        </p:tav>
                                      </p:tavLst>
                                    </p:anim>
                                    <p:anim calcmode="lin" valueType="num">
                                      <p:cBhvr additive="base">
                                        <p:cTn id="20" dur="500" fill="hold"/>
                                        <p:tgtEl>
                                          <p:spTgt spid="2642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4212"/>
                                        </p:tgtEl>
                                        <p:attrNameLst>
                                          <p:attrName>style.visibility</p:attrName>
                                        </p:attrNameLst>
                                      </p:cBhvr>
                                      <p:to>
                                        <p:strVal val="visible"/>
                                      </p:to>
                                    </p:set>
                                    <p:anim calcmode="lin" valueType="num">
                                      <p:cBhvr additive="base">
                                        <p:cTn id="25" dur="500" fill="hold"/>
                                        <p:tgtEl>
                                          <p:spTgt spid="264212"/>
                                        </p:tgtEl>
                                        <p:attrNameLst>
                                          <p:attrName>ppt_x</p:attrName>
                                        </p:attrNameLst>
                                      </p:cBhvr>
                                      <p:tavLst>
                                        <p:tav tm="0">
                                          <p:val>
                                            <p:strVal val="#ppt_x"/>
                                          </p:val>
                                        </p:tav>
                                        <p:tav tm="100000">
                                          <p:val>
                                            <p:strVal val="#ppt_x"/>
                                          </p:val>
                                        </p:tav>
                                      </p:tavLst>
                                    </p:anim>
                                    <p:anim calcmode="lin" valueType="num">
                                      <p:cBhvr additive="base">
                                        <p:cTn id="26" dur="500" fill="hold"/>
                                        <p:tgtEl>
                                          <p:spTgt spid="2642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3875</TotalTime>
  <Words>1590</Words>
  <Application>Microsoft Office PowerPoint</Application>
  <PresentationFormat>On-screen Show (4:3)</PresentationFormat>
  <Paragraphs>500</Paragraphs>
  <Slides>56</Slides>
  <Notes>56</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Mastercam University</vt:lpstr>
      <vt:lpstr>College Credit</vt:lpstr>
      <vt:lpstr>Time to meet industry needs</vt:lpstr>
      <vt:lpstr>Open Your Program to new Students</vt:lpstr>
      <vt:lpstr>Online Certificate of Completion</vt:lpstr>
      <vt:lpstr>Current Curriculum</vt:lpstr>
      <vt:lpstr>New Courses </vt:lpstr>
      <vt:lpstr>PowerPoint Presentation</vt:lpstr>
      <vt:lpstr>Mastercam Certification</vt:lpstr>
      <vt:lpstr>Mastercam Certification</vt:lpstr>
      <vt:lpstr>Levels of Certification</vt:lpstr>
      <vt:lpstr>Academic and Professional Level</vt:lpstr>
      <vt:lpstr>Dimensioned Print </vt:lpstr>
      <vt:lpstr>Test includes: Multiple Setups (WCS), Tools, toolpaths and more. </vt:lpstr>
      <vt:lpstr>Instructor Responsibility</vt:lpstr>
      <vt:lpstr>Student Certification Certificate</vt:lpstr>
      <vt:lpstr>Instructor Certification</vt:lpstr>
      <vt:lpstr>Questions? </vt:lpstr>
    </vt:vector>
  </TitlesOfParts>
  <Company>CNC Software,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Mastercam X3 Packaging</dc:title>
  <dc:creator>CNC Software</dc:creator>
  <cp:lastModifiedBy>Ronnie Tatum</cp:lastModifiedBy>
  <cp:revision>355</cp:revision>
  <dcterms:created xsi:type="dcterms:W3CDTF">2008-01-15T22:50:29Z</dcterms:created>
  <dcterms:modified xsi:type="dcterms:W3CDTF">2011-10-27T23:18:49Z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